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8" r:id="rId5"/>
    <p:sldId id="259" r:id="rId6"/>
    <p:sldId id="269" r:id="rId7"/>
    <p:sldId id="297" r:id="rId8"/>
    <p:sldId id="299" r:id="rId9"/>
    <p:sldId id="300" r:id="rId10"/>
    <p:sldId id="301" r:id="rId11"/>
    <p:sldId id="302" r:id="rId12"/>
    <p:sldId id="303" r:id="rId13"/>
    <p:sldId id="304" r:id="rId14"/>
    <p:sldId id="305" r:id="rId15"/>
    <p:sldId id="306" r:id="rId16"/>
    <p:sldId id="307" r:id="rId17"/>
    <p:sldId id="308" r:id="rId18"/>
    <p:sldId id="310" r:id="rId19"/>
    <p:sldId id="309" r:id="rId20"/>
    <p:sldId id="313" r:id="rId21"/>
    <p:sldId id="314" r:id="rId22"/>
    <p:sldId id="312" r:id="rId23"/>
    <p:sldId id="311" r:id="rId24"/>
    <p:sldId id="315" r:id="rId25"/>
    <p:sldId id="316" r:id="rId26"/>
    <p:sldId id="317" r:id="rId27"/>
    <p:sldId id="319" r:id="rId28"/>
    <p:sldId id="321" r:id="rId29"/>
    <p:sldId id="322" r:id="rId30"/>
    <p:sldId id="323" r:id="rId31"/>
    <p:sldId id="324" r:id="rId32"/>
    <p:sldId id="325" r:id="rId33"/>
    <p:sldId id="326" r:id="rId34"/>
    <p:sldId id="328" r:id="rId35"/>
    <p:sldId id="333" r:id="rId36"/>
    <p:sldId id="336" r:id="rId37"/>
    <p:sldId id="331" r:id="rId38"/>
    <p:sldId id="337" r:id="rId39"/>
    <p:sldId id="334" r:id="rId40"/>
    <p:sldId id="332" r:id="rId41"/>
  </p:sldIdLst>
  <p:sldSz cx="12192000" cy="6858000"/>
  <p:notesSz cx="6858000" cy="9144000"/>
  <p:custDataLst>
    <p:tags r:id="rId4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showGuides="1">
      <p:cViewPr varScale="1">
        <p:scale>
          <a:sx n="67" d="100"/>
          <a:sy n="67" d="100"/>
        </p:scale>
        <p:origin x="620" y="64"/>
      </p:cViewPr>
      <p:guideLst>
        <p:guide orient="horz" pos="2175"/>
        <p:guide pos="3812"/>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5" Type="http://schemas.openxmlformats.org/officeDocument/2006/relationships/tags" Target="tags/tag1.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B77AFB-DBB0-4C3A-8253-EF810359197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C13D75-0971-46E2-972F-876BF1F0223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显然，对数团购量更适合分析。由于很多项目没人买，即团购数是</a:t>
            </a:r>
            <a:r>
              <a:rPr lang="en-US" altLang="zh-CN" dirty="0">
                <a:sym typeface="+mn-ea"/>
              </a:rPr>
              <a:t>0</a:t>
            </a:r>
            <a:r>
              <a:rPr lang="zh-CN" altLang="en-US" dirty="0">
                <a:sym typeface="+mn-ea"/>
              </a:rPr>
              <a:t>，所以将这些值的对数团购数设为</a:t>
            </a:r>
            <a:r>
              <a:rPr lang="en-US" altLang="zh-CN" dirty="0">
                <a:sym typeface="+mn-ea"/>
              </a:rPr>
              <a:t>-1</a:t>
            </a:r>
            <a:r>
              <a:rPr lang="zh-CN" altLang="en-US" dirty="0">
                <a:sym typeface="+mn-ea"/>
              </a:rPr>
              <a:t>。</a:t>
            </a:r>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将评分为</a:t>
            </a:r>
            <a:r>
              <a:rPr lang="en-US" altLang="zh-CN" dirty="0">
                <a:sym typeface="+mn-ea"/>
              </a:rPr>
              <a:t>4.6</a:t>
            </a:r>
            <a:r>
              <a:rPr lang="zh-CN" altLang="en-US" dirty="0">
                <a:sym typeface="+mn-ea"/>
              </a:rPr>
              <a:t>以上设置为高评分，观察原来数据（因为我们对缺失值都取了同样的值，可能对箱线图有很大的影响</a:t>
            </a:r>
            <a:r>
              <a:rPr lang="en-US" altLang="zh-CN" dirty="0">
                <a:sym typeface="+mn-ea"/>
              </a:rPr>
              <a:t>,</a:t>
            </a:r>
            <a:r>
              <a:rPr lang="zh-CN" altLang="en-US" dirty="0">
                <a:sym typeface="+mn-ea"/>
              </a:rPr>
              <a:t>为了能在描述性分析中尽量去寻找到数据本身提供的信息所以使用了没有缺失评分的数据来进行分析），我们发现其实高低评分对团购数的影响和我们预期相反，高评分的反倒处于相对较低的水平，我们查看原来评分的中位数，发现是</a:t>
            </a:r>
            <a:r>
              <a:rPr lang="en-US" altLang="zh-CN" dirty="0">
                <a:sym typeface="+mn-ea"/>
              </a:rPr>
              <a:t>5</a:t>
            </a:r>
            <a:r>
              <a:rPr lang="zh-CN" altLang="en-US" dirty="0">
                <a:sym typeface="+mn-ea"/>
              </a:rPr>
              <a:t>，说明可能我们的样本对于评分的衡量其实不是很准确（评分其实本身会受到团购数的影响，因为消费了才可以评分，如果只有一两个人评分，很有可能都是</a:t>
            </a:r>
            <a:r>
              <a:rPr lang="en-US" altLang="zh-CN" dirty="0">
                <a:sym typeface="+mn-ea"/>
              </a:rPr>
              <a:t>5</a:t>
            </a:r>
            <a:r>
              <a:rPr lang="zh-CN" altLang="en-US" dirty="0">
                <a:sym typeface="+mn-ea"/>
              </a:rPr>
              <a:t>分，但这不具有说服力，但是如果团购的人数多，可能会因为个人的喜好不同导致评分比较低，所以虽然评分能反映出该项目的好坏，但不一定能直接影响到团购数本身，两者之间存在复杂的相互影响）。</a:t>
            </a:r>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由于大多数都没有评论，所以使用有无评论来划分样本。很明显有评论的团购项目能反映出其团购数也相对来说更多，从两个方面解释，一是一个团购项目的购买量多了才更可能有人愿意去评论，团购数越多说明这个项目相对来说质量还不错，所以也会让人更愿意去评论；二是代表了有评论的团购项目更吸引消费者，因为有之前的消费者的经验会让后来的消费者有所了解，更加放心购买（不考虑差评的话）。</a:t>
            </a:r>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为惩罚评论数低，但是评分都很高的恶意刷评分的项目，使用中位数作为划分标准，对少评论数且评分高的项目进行惩罚后，明显看到（评论数*评分）高的项目的团购数远大于（评论数*评分）低的项目。说明我们使用评论数*评分的变量来描述性分析团购数有一定合理性。</a:t>
            </a:r>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观察箱线图可以发现，年卡和季卡这样长时间的团购项目人数少很多，说明相对而言大家更喜欢团购一些短期能消费完的项目，其实不光是团购，很多消费都有这样的特点，毕竟预定了的长期消费可能会有更多不确定因素，年卡，季卡一般会是很熟悉这家店的老客户去消费，所以比较少，但同时方差也比较小，因为各个团购项目针对人群相对少且稳定，而且月卡周卡和计次项目同一消费者可能在一段时间内多次购买，而年卡季卡不太可能。</a:t>
            </a:r>
            <a:endParaRPr lang="zh-CN" altLang="en-US" dirty="0"/>
          </a:p>
          <a:p>
            <a:r>
              <a:rPr lang="zh-CN" altLang="en-US" dirty="0">
                <a:sym typeface="+mn-ea"/>
              </a:rPr>
              <a:t>而月卡周卡和次卡相对而言更受欢迎，因为时间比较短，方便大家随时购买，也会存在一个消费者多次购买的情况，其中整体而言周卡更受欢迎，既免去了计次的麻烦，又不会时限太长。同时这几类中的对数团购数方差也更大（箱子高度看出），因为这样的类别里活动会更加五花八门，其他属性的差异也会增大，导致因变量也差异增大。</a:t>
            </a:r>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此箱线图在一定程度上体现了不同项目的受欢迎程度，相对而言桌球要更受欢迎，团购量要更多，说明大家更喜欢团购桌球这样的项目（可能是相对其他项目来说包场打台球比不团购直接去计时划算的原因），而两大主流健身和瑜伽的团购量也相对而言稍微高于舞蹈和其他项目。</a:t>
            </a:r>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有效期长的团购量更多，因为可以有更多的自由选择使用的时间。</a:t>
            </a:r>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出现这样现象的原因可能是两种：</a:t>
            </a:r>
            <a:r>
              <a:rPr lang="en-US" altLang="zh-CN" dirty="0">
                <a:sym typeface="+mn-ea"/>
              </a:rPr>
              <a:t>1.</a:t>
            </a:r>
            <a:r>
              <a:rPr lang="zh-CN" altLang="en-US" dirty="0">
                <a:sym typeface="+mn-ea"/>
              </a:rPr>
              <a:t>时间越早的项目其在平台上出售的时间就更长，也就更可能被更多人购买，比如</a:t>
            </a:r>
            <a:r>
              <a:rPr lang="en-US" altLang="zh-CN" dirty="0">
                <a:sym typeface="+mn-ea"/>
              </a:rPr>
              <a:t>2017</a:t>
            </a:r>
            <a:r>
              <a:rPr lang="zh-CN" altLang="en-US" dirty="0">
                <a:sym typeface="+mn-ea"/>
              </a:rPr>
              <a:t>年很多项目其实都还没有人购买，可能是刚登陆平台的原因；</a:t>
            </a:r>
            <a:r>
              <a:rPr lang="en-US" altLang="zh-CN" dirty="0">
                <a:sym typeface="+mn-ea"/>
              </a:rPr>
              <a:t>2.</a:t>
            </a:r>
            <a:r>
              <a:rPr lang="zh-CN" altLang="en-US" dirty="0">
                <a:sym typeface="+mn-ea"/>
              </a:rPr>
              <a:t>考虑</a:t>
            </a:r>
            <a:r>
              <a:rPr lang="en-US" altLang="zh-CN" dirty="0">
                <a:sym typeface="+mn-ea"/>
              </a:rPr>
              <a:t>2013</a:t>
            </a:r>
            <a:r>
              <a:rPr lang="zh-CN" altLang="en-US" dirty="0">
                <a:sym typeface="+mn-ea"/>
              </a:rPr>
              <a:t>到</a:t>
            </a:r>
            <a:r>
              <a:rPr lang="en-US" altLang="zh-CN" dirty="0">
                <a:sym typeface="+mn-ea"/>
              </a:rPr>
              <a:t>2015</a:t>
            </a:r>
            <a:r>
              <a:rPr lang="zh-CN" altLang="en-US" dirty="0">
                <a:sym typeface="+mn-ea"/>
              </a:rPr>
              <a:t>年这段时间，其实在这个时间段登陆平台的项目都有足够的时间供消费者选择，但是仍旧有下降趋势，可能是因为数据量的原因，从箱子宽度可以看出每年新登陆平台的团购项目是在增加的，因为这些健身馆也越开越多，提供了多种多样的项目，而在这三年来相对而言消费者总数是一定的，所以更多的项目分散了消费，每个项目的团购数就变少了。</a:t>
            </a:r>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节假日： 的结果应该也可以归结到样本数的问题上，因为现在很多团购项目都是节假日可用的了，所以项目多分散了消费，每个项目的团购量相对较少。</a:t>
            </a:r>
            <a:endParaRPr lang="zh-CN" altLang="en-US" dirty="0"/>
          </a:p>
          <a:p>
            <a:r>
              <a:rPr lang="zh-CN" altLang="en-US"/>
              <a:t> </a:t>
            </a:r>
            <a:endParaRPr lang="zh-CN" altLang="en-US"/>
          </a:p>
          <a:p>
            <a:r>
              <a:rPr lang="zh-CN" altLang="en-US"/>
              <a:t>预约：</a:t>
            </a:r>
            <a:r>
              <a:rPr lang="zh-CN" altLang="en-US" dirty="0">
                <a:sym typeface="+mn-ea"/>
              </a:rPr>
              <a:t>通过观察箱子的宽度我们可以看出，在这样的划分里，两类样本相对均匀，我们得到的结果也符合我们的预期，因为无需预约直接用的团购项目更加自由，自然也更能吸引消费者，团购数量相对更多。</a:t>
            </a:r>
            <a:endParaRPr lang="zh-CN" altLang="en-US" dirty="0"/>
          </a:p>
          <a:p>
            <a:endParaRPr lang="zh-CN" altLang="en-US"/>
          </a:p>
          <a:p>
            <a:r>
              <a:rPr lang="zh-CN" altLang="en-US"/>
              <a:t>温馨：</a:t>
            </a:r>
            <a:r>
              <a:rPr lang="zh-CN" altLang="en-US" dirty="0">
                <a:sym typeface="+mn-ea"/>
              </a:rPr>
              <a:t>从箱线图中箱子的位置可以看出其实进行划分以后两类样本的对数团购数差不太多，说明大家其实不是很关心是否有温馨提示，说明消费者更加关注于团购项目本身的内容和质量。</a:t>
            </a:r>
            <a:endParaRPr lang="zh-CN" altLang="en-US" dirty="0"/>
          </a:p>
          <a:p>
            <a:endParaRPr lang="zh-CN" altLang="en-US"/>
          </a:p>
          <a:p>
            <a:r>
              <a:rPr lang="zh-CN" altLang="en-US"/>
              <a:t>本人： </a:t>
            </a:r>
            <a:r>
              <a:rPr lang="zh-CN" altLang="en-US" dirty="0">
                <a:sym typeface="+mn-ea"/>
              </a:rPr>
              <a:t>相差也不大，但是仅限本人还稍微高一点（不太符合预期），但是相对来说以上两个变量划分后的两个集合样本数相差较大，可能不是很具有代表性，一种可能的解释：因为多数消费者都是为了自己购买，设置了“仅限本人”的项目可能说明了该团购项目设计比较严谨认真，反映了项目质量较高，所以更能吸引消费者。</a:t>
            </a:r>
            <a:endParaRPr lang="zh-CN" altLang="en-US" dirty="0">
              <a:sym typeface="+mn-ea"/>
            </a:endParaRPr>
          </a:p>
          <a:p>
            <a:endParaRPr lang="zh-CN" altLang="en-US" dirty="0">
              <a:sym typeface="+mn-ea"/>
            </a:endParaRPr>
          </a:p>
          <a:p>
            <a:r>
              <a:rPr lang="zh-CN" altLang="en-US" dirty="0">
                <a:sym typeface="+mn-ea"/>
              </a:rPr>
              <a:t>体验：体验活动的受欢迎程度相对较高一些，可能是因为大家团购一般都是因为想要第一次去试试，所以体验的选择很多，如果要长期参加的话可能不会选择团购而是去实体店里办卡之类的。</a:t>
            </a:r>
            <a:endParaRPr lang="zh-CN" altLang="en-US" dirty="0"/>
          </a:p>
          <a:p>
            <a:endParaRPr lang="zh-CN" altLang="en-US" dirty="0"/>
          </a:p>
          <a:p>
            <a:endParaRPr lang="zh-CN" altLang="en-US"/>
          </a:p>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ym typeface="+mn-ea"/>
              </a:rPr>
              <a:t>1</a:t>
            </a:r>
            <a:r>
              <a:rPr lang="zh-CN" altLang="en-US" dirty="0">
                <a:sym typeface="+mn-ea"/>
              </a:rPr>
              <a:t>）瑜伽、桌球、舞蹈、健身项目间都是负相关的，显然是因为团购项目只能有一个项目的属性。同理，月卡、年卡、季卡、周卡间也是负相关的，可以看到相关系数都是红色。</a:t>
            </a:r>
            <a:endParaRPr lang="zh-CN" altLang="en-US" dirty="0"/>
          </a:p>
          <a:p>
            <a:r>
              <a:rPr lang="en-US" altLang="zh-CN" dirty="0">
                <a:sym typeface="+mn-ea"/>
              </a:rPr>
              <a:t>2</a:t>
            </a:r>
            <a:r>
              <a:rPr lang="zh-CN" altLang="en-US" dirty="0">
                <a:sym typeface="+mn-ea"/>
              </a:rPr>
              <a:t>）起始年月与有效天数呈比较明显的负相关，起始年份越早的、有效天数越多，这可能是由于我们在捕捉数据的时刻（</a:t>
            </a:r>
            <a:r>
              <a:rPr lang="en-US" altLang="zh-CN" dirty="0">
                <a:sym typeface="+mn-ea"/>
              </a:rPr>
              <a:t>2017</a:t>
            </a:r>
            <a:r>
              <a:rPr lang="zh-CN" altLang="en-US" dirty="0">
                <a:sym typeface="+mn-ea"/>
              </a:rPr>
              <a:t>年</a:t>
            </a:r>
            <a:r>
              <a:rPr lang="en-US" altLang="zh-CN" dirty="0">
                <a:sym typeface="+mn-ea"/>
              </a:rPr>
              <a:t>8</a:t>
            </a:r>
            <a:r>
              <a:rPr lang="zh-CN" altLang="en-US" dirty="0">
                <a:sym typeface="+mn-ea"/>
              </a:rPr>
              <a:t>月），所有项目都是可以被购买的状态，因而起始年份早的项目就自然有效天数不会短。</a:t>
            </a:r>
            <a:endParaRPr lang="zh-CN" altLang="en-US" dirty="0"/>
          </a:p>
          <a:p>
            <a:r>
              <a:rPr lang="en-US" altLang="zh-CN" dirty="0">
                <a:sym typeface="+mn-ea"/>
              </a:rPr>
              <a:t>3</a:t>
            </a:r>
            <a:r>
              <a:rPr lang="zh-CN" altLang="en-US" dirty="0">
                <a:sym typeface="+mn-ea"/>
              </a:rPr>
              <a:t>）是否有温馨提示与缺失值有明显的负相关，有温馨提示的缺失值较少。说明愿意写温馨提示的勤快商家倾向于展示更多公开的数据。</a:t>
            </a:r>
            <a:endParaRPr lang="zh-CN" altLang="en-US" dirty="0"/>
          </a:p>
          <a:p>
            <a:r>
              <a:rPr lang="en-US" altLang="zh-CN" dirty="0">
                <a:sym typeface="+mn-ea"/>
              </a:rPr>
              <a:t>4</a:t>
            </a:r>
            <a:r>
              <a:rPr lang="zh-CN" altLang="en-US" dirty="0">
                <a:sym typeface="+mn-ea"/>
              </a:rPr>
              <a:t>）桌球和预约有较明显的正相关。说明桌球项目一般比较自由，打桌球一般无需预约。</a:t>
            </a:r>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p>
        </p:txBody>
      </p:sp>
      <p:sp>
        <p:nvSpPr>
          <p:cNvPr id="4" name="灯片编号占位符 3"/>
          <p:cNvSpPr>
            <a:spLocks noGrp="1"/>
          </p:cNvSpPr>
          <p:nvPr>
            <p:ph type="sldNum" sz="quarter" idx="10"/>
          </p:nvPr>
        </p:nvSpPr>
        <p:spPr/>
        <p:txBody>
          <a:bodyPr/>
          <a:lstStyle/>
          <a:p>
            <a:fld id="{2BC13D75-0971-46E2-972F-876BF1F02234}"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下一步：去除</a:t>
            </a:r>
            <a:r>
              <a:rPr lang="en-US" altLang="zh-CN" dirty="0">
                <a:sym typeface="+mn-ea"/>
              </a:rPr>
              <a:t>211,250,294</a:t>
            </a:r>
            <a:r>
              <a:rPr lang="zh-CN" altLang="en-US" dirty="0">
                <a:sym typeface="+mn-ea"/>
              </a:rPr>
              <a:t>三个异常点。</a:t>
            </a:r>
            <a:endParaRPr lang="zh-CN"/>
          </a:p>
        </p:txBody>
      </p:sp>
      <p:sp>
        <p:nvSpPr>
          <p:cNvPr id="4" name="灯片编号占位符 3"/>
          <p:cNvSpPr>
            <a:spLocks noGrp="1"/>
          </p:cNvSpPr>
          <p:nvPr>
            <p:ph type="sldNum" sz="quarter" idx="10"/>
          </p:nvPr>
        </p:nvSpPr>
        <p:spPr/>
        <p:txBody>
          <a:bodyPr/>
          <a:lstStyle/>
          <a:p>
            <a:fld id="{2BC13D75-0971-46E2-972F-876BF1F02234}"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p>
        </p:txBody>
      </p:sp>
      <p:sp>
        <p:nvSpPr>
          <p:cNvPr id="4" name="灯片编号占位符 3"/>
          <p:cNvSpPr>
            <a:spLocks noGrp="1"/>
          </p:cNvSpPr>
          <p:nvPr>
            <p:ph type="sldNum" sz="quarter" idx="10"/>
          </p:nvPr>
        </p:nvSpPr>
        <p:spPr/>
        <p:txBody>
          <a:bodyPr/>
          <a:lstStyle/>
          <a:p>
            <a:fld id="{2BC13D75-0971-46E2-972F-876BF1F02234}"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p>
        </p:txBody>
      </p:sp>
      <p:sp>
        <p:nvSpPr>
          <p:cNvPr id="4" name="灯片编号占位符 3"/>
          <p:cNvSpPr>
            <a:spLocks noGrp="1"/>
          </p:cNvSpPr>
          <p:nvPr>
            <p:ph type="sldNum" sz="quarter" idx="10"/>
          </p:nvPr>
        </p:nvSpPr>
        <p:spPr/>
        <p:txBody>
          <a:bodyPr/>
          <a:lstStyle/>
          <a:p>
            <a:fld id="{2BC13D75-0971-46E2-972F-876BF1F0223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p>
        </p:txBody>
      </p:sp>
      <p:sp>
        <p:nvSpPr>
          <p:cNvPr id="4" name="灯片编号占位符 3"/>
          <p:cNvSpPr>
            <a:spLocks noGrp="1"/>
          </p:cNvSpPr>
          <p:nvPr>
            <p:ph type="sldNum" sz="quarter" idx="10"/>
          </p:nvPr>
        </p:nvSpPr>
        <p:spPr/>
        <p:txBody>
          <a:bodyPr/>
          <a:lstStyle/>
          <a:p>
            <a:fld id="{2BC13D75-0971-46E2-972F-876BF1F02234}"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p>
        </p:txBody>
      </p:sp>
      <p:sp>
        <p:nvSpPr>
          <p:cNvPr id="4" name="灯片编号占位符 3"/>
          <p:cNvSpPr>
            <a:spLocks noGrp="1"/>
          </p:cNvSpPr>
          <p:nvPr>
            <p:ph type="sldNum" sz="quarter" idx="10"/>
          </p:nvPr>
        </p:nvSpPr>
        <p:spPr/>
        <p:txBody>
          <a:bodyPr/>
          <a:lstStyle/>
          <a:p>
            <a:fld id="{2BC13D75-0971-46E2-972F-876BF1F02234}"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p>
        </p:txBody>
      </p:sp>
      <p:sp>
        <p:nvSpPr>
          <p:cNvPr id="4" name="灯片编号占位符 3"/>
          <p:cNvSpPr>
            <a:spLocks noGrp="1"/>
          </p:cNvSpPr>
          <p:nvPr>
            <p:ph type="sldNum" sz="quarter" idx="10"/>
          </p:nvPr>
        </p:nvSpPr>
        <p:spPr/>
        <p:txBody>
          <a:bodyPr/>
          <a:lstStyle/>
          <a:p>
            <a:fld id="{2BC13D75-0971-46E2-972F-876BF1F02234}"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p>
        </p:txBody>
      </p:sp>
      <p:sp>
        <p:nvSpPr>
          <p:cNvPr id="4" name="灯片编号占位符 3"/>
          <p:cNvSpPr>
            <a:spLocks noGrp="1"/>
          </p:cNvSpPr>
          <p:nvPr>
            <p:ph type="sldNum" sz="quarter" idx="10"/>
          </p:nvPr>
        </p:nvSpPr>
        <p:spPr/>
        <p:txBody>
          <a:bodyPr/>
          <a:lstStyle/>
          <a:p>
            <a:fld id="{2BC13D75-0971-46E2-972F-876BF1F02234}"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p>
        </p:txBody>
      </p:sp>
      <p:sp>
        <p:nvSpPr>
          <p:cNvPr id="4" name="灯片编号占位符 3"/>
          <p:cNvSpPr>
            <a:spLocks noGrp="1"/>
          </p:cNvSpPr>
          <p:nvPr>
            <p:ph type="sldNum" sz="quarter" idx="10"/>
          </p:nvPr>
        </p:nvSpPr>
        <p:spPr/>
        <p:txBody>
          <a:bodyPr/>
          <a:lstStyle/>
          <a:p>
            <a:fld id="{2BC13D75-0971-46E2-972F-876BF1F02234}"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p>
        </p:txBody>
      </p:sp>
      <p:sp>
        <p:nvSpPr>
          <p:cNvPr id="4" name="灯片编号占位符 3"/>
          <p:cNvSpPr>
            <a:spLocks noGrp="1"/>
          </p:cNvSpPr>
          <p:nvPr>
            <p:ph type="sldNum" sz="quarter" idx="10"/>
          </p:nvPr>
        </p:nvSpPr>
        <p:spPr/>
        <p:txBody>
          <a:bodyPr/>
          <a:lstStyle/>
          <a:p>
            <a:fld id="{2BC13D75-0971-46E2-972F-876BF1F02234}"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p>
        </p:txBody>
      </p:sp>
      <p:sp>
        <p:nvSpPr>
          <p:cNvPr id="4" name="灯片编号占位符 3"/>
          <p:cNvSpPr>
            <a:spLocks noGrp="1"/>
          </p:cNvSpPr>
          <p:nvPr>
            <p:ph type="sldNum" sz="quarter" idx="10"/>
          </p:nvPr>
        </p:nvSpPr>
        <p:spPr/>
        <p:txBody>
          <a:bodyPr/>
          <a:lstStyle/>
          <a:p>
            <a:fld id="{2BC13D75-0971-46E2-972F-876BF1F02234}"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p>
        </p:txBody>
      </p:sp>
      <p:sp>
        <p:nvSpPr>
          <p:cNvPr id="4" name="灯片编号占位符 3"/>
          <p:cNvSpPr>
            <a:spLocks noGrp="1"/>
          </p:cNvSpPr>
          <p:nvPr>
            <p:ph type="sldNum" sz="quarter" idx="10"/>
          </p:nvPr>
        </p:nvSpPr>
        <p:spPr/>
        <p:txBody>
          <a:bodyPr/>
          <a:lstStyle/>
          <a:p>
            <a:fld id="{2BC13D75-0971-46E2-972F-876BF1F02234}"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BC13D75-0971-46E2-972F-876BF1F0223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539401" y="1955802"/>
            <a:ext cx="9128598" cy="3035300"/>
          </a:xfrm>
          <a:custGeom>
            <a:avLst/>
            <a:gdLst>
              <a:gd name="connsiteX0" fmla="*/ 4647286 w 9128598"/>
              <a:gd name="connsiteY0" fmla="*/ 666285 h 3035300"/>
              <a:gd name="connsiteX1" fmla="*/ 6804955 w 9128598"/>
              <a:gd name="connsiteY1" fmla="*/ 666285 h 3035300"/>
              <a:gd name="connsiteX2" fmla="*/ 6804955 w 9128598"/>
              <a:gd name="connsiteY2" fmla="*/ 3035300 h 3035300"/>
              <a:gd name="connsiteX3" fmla="*/ 4647286 w 9128598"/>
              <a:gd name="connsiteY3" fmla="*/ 3035300 h 3035300"/>
              <a:gd name="connsiteX4" fmla="*/ 6970929 w 9128598"/>
              <a:gd name="connsiteY4" fmla="*/ 0 h 3035300"/>
              <a:gd name="connsiteX5" fmla="*/ 9128598 w 9128598"/>
              <a:gd name="connsiteY5" fmla="*/ 0 h 3035300"/>
              <a:gd name="connsiteX6" fmla="*/ 9128598 w 9128598"/>
              <a:gd name="connsiteY6" fmla="*/ 3035300 h 3035300"/>
              <a:gd name="connsiteX7" fmla="*/ 6970929 w 9128598"/>
              <a:gd name="connsiteY7" fmla="*/ 3035300 h 3035300"/>
              <a:gd name="connsiteX8" fmla="*/ 2323643 w 9128598"/>
              <a:gd name="connsiteY8" fmla="*/ 0 h 3035300"/>
              <a:gd name="connsiteX9" fmla="*/ 4481312 w 9128598"/>
              <a:gd name="connsiteY9" fmla="*/ 0 h 3035300"/>
              <a:gd name="connsiteX10" fmla="*/ 4481312 w 9128598"/>
              <a:gd name="connsiteY10" fmla="*/ 2421894 h 3035300"/>
              <a:gd name="connsiteX11" fmla="*/ 2323643 w 9128598"/>
              <a:gd name="connsiteY11" fmla="*/ 2421894 h 3035300"/>
              <a:gd name="connsiteX12" fmla="*/ 0 w 9128598"/>
              <a:gd name="connsiteY12" fmla="*/ 0 h 3035300"/>
              <a:gd name="connsiteX13" fmla="*/ 2157669 w 9128598"/>
              <a:gd name="connsiteY13" fmla="*/ 0 h 3035300"/>
              <a:gd name="connsiteX14" fmla="*/ 2157669 w 9128598"/>
              <a:gd name="connsiteY14" fmla="*/ 3035300 h 3035300"/>
              <a:gd name="connsiteX15" fmla="*/ 0 w 9128598"/>
              <a:gd name="connsiteY15" fmla="*/ 3035300 h 303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28598" h="3035300">
                <a:moveTo>
                  <a:pt x="4647286" y="666285"/>
                </a:moveTo>
                <a:lnTo>
                  <a:pt x="6804955" y="666285"/>
                </a:lnTo>
                <a:lnTo>
                  <a:pt x="6804955" y="3035300"/>
                </a:lnTo>
                <a:lnTo>
                  <a:pt x="4647286" y="3035300"/>
                </a:lnTo>
                <a:close/>
                <a:moveTo>
                  <a:pt x="6970929" y="0"/>
                </a:moveTo>
                <a:lnTo>
                  <a:pt x="9128598" y="0"/>
                </a:lnTo>
                <a:lnTo>
                  <a:pt x="9128598" y="3035300"/>
                </a:lnTo>
                <a:lnTo>
                  <a:pt x="6970929" y="3035300"/>
                </a:lnTo>
                <a:close/>
                <a:moveTo>
                  <a:pt x="2323643" y="0"/>
                </a:moveTo>
                <a:lnTo>
                  <a:pt x="4481312" y="0"/>
                </a:lnTo>
                <a:lnTo>
                  <a:pt x="4481312" y="2421894"/>
                </a:lnTo>
                <a:lnTo>
                  <a:pt x="2323643" y="2421894"/>
                </a:lnTo>
                <a:close/>
                <a:moveTo>
                  <a:pt x="0" y="0"/>
                </a:moveTo>
                <a:lnTo>
                  <a:pt x="2157669" y="0"/>
                </a:lnTo>
                <a:lnTo>
                  <a:pt x="2157669" y="3035300"/>
                </a:lnTo>
                <a:lnTo>
                  <a:pt x="0" y="3035300"/>
                </a:lnTo>
                <a:close/>
              </a:path>
            </a:pathLst>
          </a:custGeom>
        </p:spPr>
        <p:txBody>
          <a:bodyPr wrap="square">
            <a:noAutofit/>
          </a:bodyPr>
          <a:lstStyle/>
          <a:p>
            <a:endParaRPr lang="zh-CN" altLang="en-US"/>
          </a:p>
        </p:txBody>
      </p:sp>
    </p:spTree>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695326" y="2032000"/>
            <a:ext cx="5802753" cy="3873500"/>
          </a:xfrm>
          <a:custGeom>
            <a:avLst/>
            <a:gdLst>
              <a:gd name="connsiteX0" fmla="*/ 0 w 5802753"/>
              <a:gd name="connsiteY0" fmla="*/ 0 h 3873500"/>
              <a:gd name="connsiteX1" fmla="*/ 5802753 w 5802753"/>
              <a:gd name="connsiteY1" fmla="*/ 0 h 3873500"/>
              <a:gd name="connsiteX2" fmla="*/ 5802753 w 5802753"/>
              <a:gd name="connsiteY2" fmla="*/ 3873500 h 3873500"/>
              <a:gd name="connsiteX3" fmla="*/ 0 w 5802753"/>
              <a:gd name="connsiteY3" fmla="*/ 3873500 h 3873500"/>
            </a:gdLst>
            <a:ahLst/>
            <a:cxnLst>
              <a:cxn ang="0">
                <a:pos x="connsiteX0" y="connsiteY0"/>
              </a:cxn>
              <a:cxn ang="0">
                <a:pos x="connsiteX1" y="connsiteY1"/>
              </a:cxn>
              <a:cxn ang="0">
                <a:pos x="connsiteX2" y="connsiteY2"/>
              </a:cxn>
              <a:cxn ang="0">
                <a:pos x="connsiteX3" y="connsiteY3"/>
              </a:cxn>
            </a:cxnLst>
            <a:rect l="l" t="t" r="r" b="b"/>
            <a:pathLst>
              <a:path w="5802753" h="3873500">
                <a:moveTo>
                  <a:pt x="0" y="0"/>
                </a:moveTo>
                <a:lnTo>
                  <a:pt x="5802753" y="0"/>
                </a:lnTo>
                <a:lnTo>
                  <a:pt x="5802753" y="3873500"/>
                </a:lnTo>
                <a:lnTo>
                  <a:pt x="0" y="3873500"/>
                </a:lnTo>
                <a:close/>
              </a:path>
            </a:pathLst>
          </a:custGeom>
        </p:spPr>
        <p:txBody>
          <a:bodyPr wrap="square">
            <a:noAutofit/>
          </a:bodyPr>
          <a:lstStyle/>
          <a:p>
            <a:endParaRPr lang="zh-CN" altLang="en-US"/>
          </a:p>
        </p:txBody>
      </p:sp>
    </p:spTree>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137558" y="2154903"/>
            <a:ext cx="2689324" cy="1749270"/>
          </a:xfrm>
          <a:custGeom>
            <a:avLst/>
            <a:gdLst>
              <a:gd name="connsiteX0" fmla="*/ 0 w 2689324"/>
              <a:gd name="connsiteY0" fmla="*/ 0 h 1749270"/>
              <a:gd name="connsiteX1" fmla="*/ 2689324 w 2689324"/>
              <a:gd name="connsiteY1" fmla="*/ 0 h 1749270"/>
              <a:gd name="connsiteX2" fmla="*/ 2689324 w 2689324"/>
              <a:gd name="connsiteY2" fmla="*/ 1749270 h 1749270"/>
              <a:gd name="connsiteX3" fmla="*/ 0 w 2689324"/>
              <a:gd name="connsiteY3" fmla="*/ 1749270 h 1749270"/>
            </a:gdLst>
            <a:ahLst/>
            <a:cxnLst>
              <a:cxn ang="0">
                <a:pos x="connsiteX0" y="connsiteY0"/>
              </a:cxn>
              <a:cxn ang="0">
                <a:pos x="connsiteX1" y="connsiteY1"/>
              </a:cxn>
              <a:cxn ang="0">
                <a:pos x="connsiteX2" y="connsiteY2"/>
              </a:cxn>
              <a:cxn ang="0">
                <a:pos x="connsiteX3" y="connsiteY3"/>
              </a:cxn>
            </a:cxnLst>
            <a:rect l="l" t="t" r="r" b="b"/>
            <a:pathLst>
              <a:path w="2689324" h="1749270">
                <a:moveTo>
                  <a:pt x="0" y="0"/>
                </a:moveTo>
                <a:lnTo>
                  <a:pt x="2689324" y="0"/>
                </a:lnTo>
                <a:lnTo>
                  <a:pt x="2689324" y="1749270"/>
                </a:lnTo>
                <a:lnTo>
                  <a:pt x="0" y="1749270"/>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4751337" y="2154903"/>
            <a:ext cx="2689324" cy="1749270"/>
          </a:xfrm>
          <a:custGeom>
            <a:avLst/>
            <a:gdLst>
              <a:gd name="connsiteX0" fmla="*/ 0 w 2689324"/>
              <a:gd name="connsiteY0" fmla="*/ 0 h 1749270"/>
              <a:gd name="connsiteX1" fmla="*/ 2689324 w 2689324"/>
              <a:gd name="connsiteY1" fmla="*/ 0 h 1749270"/>
              <a:gd name="connsiteX2" fmla="*/ 2689324 w 2689324"/>
              <a:gd name="connsiteY2" fmla="*/ 1749270 h 1749270"/>
              <a:gd name="connsiteX3" fmla="*/ 0 w 2689324"/>
              <a:gd name="connsiteY3" fmla="*/ 1749270 h 1749270"/>
            </a:gdLst>
            <a:ahLst/>
            <a:cxnLst>
              <a:cxn ang="0">
                <a:pos x="connsiteX0" y="connsiteY0"/>
              </a:cxn>
              <a:cxn ang="0">
                <a:pos x="connsiteX1" y="connsiteY1"/>
              </a:cxn>
              <a:cxn ang="0">
                <a:pos x="connsiteX2" y="connsiteY2"/>
              </a:cxn>
              <a:cxn ang="0">
                <a:pos x="connsiteX3" y="connsiteY3"/>
              </a:cxn>
            </a:cxnLst>
            <a:rect l="l" t="t" r="r" b="b"/>
            <a:pathLst>
              <a:path w="2689324" h="1749270">
                <a:moveTo>
                  <a:pt x="0" y="0"/>
                </a:moveTo>
                <a:lnTo>
                  <a:pt x="2689324" y="0"/>
                </a:lnTo>
                <a:lnTo>
                  <a:pt x="2689324" y="1749270"/>
                </a:lnTo>
                <a:lnTo>
                  <a:pt x="0" y="1749270"/>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8365117" y="2154903"/>
            <a:ext cx="2689324" cy="1749270"/>
          </a:xfrm>
          <a:custGeom>
            <a:avLst/>
            <a:gdLst>
              <a:gd name="connsiteX0" fmla="*/ 0 w 2689324"/>
              <a:gd name="connsiteY0" fmla="*/ 0 h 1749270"/>
              <a:gd name="connsiteX1" fmla="*/ 2689324 w 2689324"/>
              <a:gd name="connsiteY1" fmla="*/ 0 h 1749270"/>
              <a:gd name="connsiteX2" fmla="*/ 2689324 w 2689324"/>
              <a:gd name="connsiteY2" fmla="*/ 1749270 h 1749270"/>
              <a:gd name="connsiteX3" fmla="*/ 0 w 2689324"/>
              <a:gd name="connsiteY3" fmla="*/ 1749270 h 1749270"/>
            </a:gdLst>
            <a:ahLst/>
            <a:cxnLst>
              <a:cxn ang="0">
                <a:pos x="connsiteX0" y="connsiteY0"/>
              </a:cxn>
              <a:cxn ang="0">
                <a:pos x="connsiteX1" y="connsiteY1"/>
              </a:cxn>
              <a:cxn ang="0">
                <a:pos x="connsiteX2" y="connsiteY2"/>
              </a:cxn>
              <a:cxn ang="0">
                <a:pos x="connsiteX3" y="connsiteY3"/>
              </a:cxn>
            </a:cxnLst>
            <a:rect l="l" t="t" r="r" b="b"/>
            <a:pathLst>
              <a:path w="2689324" h="1749270">
                <a:moveTo>
                  <a:pt x="0" y="0"/>
                </a:moveTo>
                <a:lnTo>
                  <a:pt x="2689324" y="0"/>
                </a:lnTo>
                <a:lnTo>
                  <a:pt x="2689324" y="1749270"/>
                </a:lnTo>
                <a:lnTo>
                  <a:pt x="0" y="1749270"/>
                </a:lnTo>
                <a:close/>
              </a:path>
            </a:pathLst>
          </a:custGeom>
        </p:spPr>
        <p:txBody>
          <a:bodyPr wrap="square">
            <a:noAutofit/>
          </a:bodyPr>
          <a:lstStyle/>
          <a:p>
            <a:endParaRPr lang="zh-CN" altLang="en-US"/>
          </a:p>
        </p:txBody>
      </p:sp>
    </p:spTree>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695325" y="647700"/>
            <a:ext cx="4048125" cy="5505450"/>
          </a:xfrm>
          <a:custGeom>
            <a:avLst/>
            <a:gdLst>
              <a:gd name="connsiteX0" fmla="*/ 0 w 4048125"/>
              <a:gd name="connsiteY0" fmla="*/ 0 h 5505450"/>
              <a:gd name="connsiteX1" fmla="*/ 4048125 w 4048125"/>
              <a:gd name="connsiteY1" fmla="*/ 0 h 5505450"/>
              <a:gd name="connsiteX2" fmla="*/ 4048125 w 4048125"/>
              <a:gd name="connsiteY2" fmla="*/ 5505450 h 5505450"/>
              <a:gd name="connsiteX3" fmla="*/ 0 w 4048125"/>
              <a:gd name="connsiteY3" fmla="*/ 5505450 h 5505450"/>
            </a:gdLst>
            <a:ahLst/>
            <a:cxnLst>
              <a:cxn ang="0">
                <a:pos x="connsiteX0" y="connsiteY0"/>
              </a:cxn>
              <a:cxn ang="0">
                <a:pos x="connsiteX1" y="connsiteY1"/>
              </a:cxn>
              <a:cxn ang="0">
                <a:pos x="connsiteX2" y="connsiteY2"/>
              </a:cxn>
              <a:cxn ang="0">
                <a:pos x="connsiteX3" y="connsiteY3"/>
              </a:cxn>
            </a:cxnLst>
            <a:rect l="l" t="t" r="r" b="b"/>
            <a:pathLst>
              <a:path w="4048125" h="5505450">
                <a:moveTo>
                  <a:pt x="0" y="0"/>
                </a:moveTo>
                <a:lnTo>
                  <a:pt x="4048125" y="0"/>
                </a:lnTo>
                <a:lnTo>
                  <a:pt x="4048125" y="5505450"/>
                </a:lnTo>
                <a:lnTo>
                  <a:pt x="0" y="5505450"/>
                </a:lnTo>
                <a:close/>
              </a:path>
            </a:pathLst>
          </a:custGeom>
        </p:spPr>
        <p:txBody>
          <a:bodyPr wrap="square">
            <a:noAutofit/>
          </a:bodyPr>
          <a:lstStyle/>
          <a:p>
            <a:endParaRPr lang="zh-CN" altLang="en-US"/>
          </a:p>
        </p:txBody>
      </p:sp>
    </p:spTree>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695325" y="650930"/>
            <a:ext cx="10801351" cy="3177153"/>
          </a:xfrm>
          <a:custGeom>
            <a:avLst/>
            <a:gdLst>
              <a:gd name="connsiteX0" fmla="*/ 0 w 10801351"/>
              <a:gd name="connsiteY0" fmla="*/ 0 h 3177153"/>
              <a:gd name="connsiteX1" fmla="*/ 10801351 w 10801351"/>
              <a:gd name="connsiteY1" fmla="*/ 0 h 3177153"/>
              <a:gd name="connsiteX2" fmla="*/ 10801351 w 10801351"/>
              <a:gd name="connsiteY2" fmla="*/ 3177153 h 3177153"/>
              <a:gd name="connsiteX3" fmla="*/ 0 w 10801351"/>
              <a:gd name="connsiteY3" fmla="*/ 3177153 h 3177153"/>
            </a:gdLst>
            <a:ahLst/>
            <a:cxnLst>
              <a:cxn ang="0">
                <a:pos x="connsiteX0" y="connsiteY0"/>
              </a:cxn>
              <a:cxn ang="0">
                <a:pos x="connsiteX1" y="connsiteY1"/>
              </a:cxn>
              <a:cxn ang="0">
                <a:pos x="connsiteX2" y="connsiteY2"/>
              </a:cxn>
              <a:cxn ang="0">
                <a:pos x="connsiteX3" y="connsiteY3"/>
              </a:cxn>
            </a:cxnLst>
            <a:rect l="l" t="t" r="r" b="b"/>
            <a:pathLst>
              <a:path w="10801351" h="3177153">
                <a:moveTo>
                  <a:pt x="0" y="0"/>
                </a:moveTo>
                <a:lnTo>
                  <a:pt x="10801351" y="0"/>
                </a:lnTo>
                <a:lnTo>
                  <a:pt x="10801351" y="3177153"/>
                </a:lnTo>
                <a:lnTo>
                  <a:pt x="0" y="3177153"/>
                </a:lnTo>
                <a:close/>
              </a:path>
            </a:pathLst>
          </a:custGeom>
        </p:spPr>
        <p:txBody>
          <a:bodyPr wrap="square">
            <a:noAutofit/>
          </a:bodyPr>
          <a:lstStyle/>
          <a:p>
            <a:endParaRPr lang="zh-CN" altLang="en-US"/>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13" name="图片占位符 12"/>
          <p:cNvSpPr>
            <a:spLocks noGrp="1"/>
          </p:cNvSpPr>
          <p:nvPr>
            <p:ph type="pic" sz="quarter" idx="10"/>
          </p:nvPr>
        </p:nvSpPr>
        <p:spPr>
          <a:xfrm>
            <a:off x="1189738" y="2112735"/>
            <a:ext cx="1754414" cy="1754414"/>
          </a:xfrm>
          <a:custGeom>
            <a:avLst/>
            <a:gdLst>
              <a:gd name="connsiteX0" fmla="*/ 877207 w 1754414"/>
              <a:gd name="connsiteY0" fmla="*/ 0 h 1754414"/>
              <a:gd name="connsiteX1" fmla="*/ 1754414 w 1754414"/>
              <a:gd name="connsiteY1" fmla="*/ 877207 h 1754414"/>
              <a:gd name="connsiteX2" fmla="*/ 877207 w 1754414"/>
              <a:gd name="connsiteY2" fmla="*/ 1754414 h 1754414"/>
              <a:gd name="connsiteX3" fmla="*/ 0 w 1754414"/>
              <a:gd name="connsiteY3" fmla="*/ 877207 h 1754414"/>
            </a:gdLst>
            <a:ahLst/>
            <a:cxnLst>
              <a:cxn ang="0">
                <a:pos x="connsiteX0" y="connsiteY0"/>
              </a:cxn>
              <a:cxn ang="0">
                <a:pos x="connsiteX1" y="connsiteY1"/>
              </a:cxn>
              <a:cxn ang="0">
                <a:pos x="connsiteX2" y="connsiteY2"/>
              </a:cxn>
              <a:cxn ang="0">
                <a:pos x="connsiteX3" y="connsiteY3"/>
              </a:cxn>
            </a:cxnLst>
            <a:rect l="l" t="t" r="r" b="b"/>
            <a:pathLst>
              <a:path w="1754414" h="1754414">
                <a:moveTo>
                  <a:pt x="877207" y="0"/>
                </a:moveTo>
                <a:lnTo>
                  <a:pt x="1754414" y="877207"/>
                </a:lnTo>
                <a:lnTo>
                  <a:pt x="877207" y="1754414"/>
                </a:lnTo>
                <a:lnTo>
                  <a:pt x="0" y="877207"/>
                </a:lnTo>
                <a:close/>
              </a:path>
            </a:pathLst>
          </a:custGeom>
        </p:spPr>
        <p:txBody>
          <a:bodyPr wrap="square">
            <a:noAutofit/>
          </a:bodyPr>
          <a:lstStyle/>
          <a:p>
            <a:endParaRPr lang="zh-CN" altLang="en-US"/>
          </a:p>
        </p:txBody>
      </p:sp>
      <p:sp>
        <p:nvSpPr>
          <p:cNvPr id="14" name="图片占位符 13"/>
          <p:cNvSpPr>
            <a:spLocks noGrp="1"/>
          </p:cNvSpPr>
          <p:nvPr>
            <p:ph type="pic" sz="quarter" idx="11"/>
          </p:nvPr>
        </p:nvSpPr>
        <p:spPr>
          <a:xfrm>
            <a:off x="3875775" y="2112735"/>
            <a:ext cx="1754414" cy="1754414"/>
          </a:xfrm>
          <a:custGeom>
            <a:avLst/>
            <a:gdLst>
              <a:gd name="connsiteX0" fmla="*/ 877207 w 1754414"/>
              <a:gd name="connsiteY0" fmla="*/ 0 h 1754414"/>
              <a:gd name="connsiteX1" fmla="*/ 1754414 w 1754414"/>
              <a:gd name="connsiteY1" fmla="*/ 877207 h 1754414"/>
              <a:gd name="connsiteX2" fmla="*/ 877207 w 1754414"/>
              <a:gd name="connsiteY2" fmla="*/ 1754414 h 1754414"/>
              <a:gd name="connsiteX3" fmla="*/ 0 w 1754414"/>
              <a:gd name="connsiteY3" fmla="*/ 877207 h 1754414"/>
            </a:gdLst>
            <a:ahLst/>
            <a:cxnLst>
              <a:cxn ang="0">
                <a:pos x="connsiteX0" y="connsiteY0"/>
              </a:cxn>
              <a:cxn ang="0">
                <a:pos x="connsiteX1" y="connsiteY1"/>
              </a:cxn>
              <a:cxn ang="0">
                <a:pos x="connsiteX2" y="connsiteY2"/>
              </a:cxn>
              <a:cxn ang="0">
                <a:pos x="connsiteX3" y="connsiteY3"/>
              </a:cxn>
            </a:cxnLst>
            <a:rect l="l" t="t" r="r" b="b"/>
            <a:pathLst>
              <a:path w="1754414" h="1754414">
                <a:moveTo>
                  <a:pt x="877207" y="0"/>
                </a:moveTo>
                <a:lnTo>
                  <a:pt x="1754414" y="877207"/>
                </a:lnTo>
                <a:lnTo>
                  <a:pt x="877207" y="1754414"/>
                </a:lnTo>
                <a:lnTo>
                  <a:pt x="0" y="877207"/>
                </a:lnTo>
                <a:close/>
              </a:path>
            </a:pathLst>
          </a:custGeom>
        </p:spPr>
        <p:txBody>
          <a:bodyPr wrap="square">
            <a:noAutofit/>
          </a:bodyPr>
          <a:lstStyle/>
          <a:p>
            <a:endParaRPr lang="zh-CN" altLang="en-US"/>
          </a:p>
        </p:txBody>
      </p:sp>
      <p:sp>
        <p:nvSpPr>
          <p:cNvPr id="15" name="图片占位符 14"/>
          <p:cNvSpPr>
            <a:spLocks noGrp="1"/>
          </p:cNvSpPr>
          <p:nvPr>
            <p:ph type="pic" sz="quarter" idx="12"/>
          </p:nvPr>
        </p:nvSpPr>
        <p:spPr>
          <a:xfrm>
            <a:off x="6561812" y="2112735"/>
            <a:ext cx="1754414" cy="1754414"/>
          </a:xfrm>
          <a:custGeom>
            <a:avLst/>
            <a:gdLst>
              <a:gd name="connsiteX0" fmla="*/ 877207 w 1754414"/>
              <a:gd name="connsiteY0" fmla="*/ 0 h 1754414"/>
              <a:gd name="connsiteX1" fmla="*/ 1754414 w 1754414"/>
              <a:gd name="connsiteY1" fmla="*/ 877207 h 1754414"/>
              <a:gd name="connsiteX2" fmla="*/ 877207 w 1754414"/>
              <a:gd name="connsiteY2" fmla="*/ 1754414 h 1754414"/>
              <a:gd name="connsiteX3" fmla="*/ 0 w 1754414"/>
              <a:gd name="connsiteY3" fmla="*/ 877207 h 1754414"/>
            </a:gdLst>
            <a:ahLst/>
            <a:cxnLst>
              <a:cxn ang="0">
                <a:pos x="connsiteX0" y="connsiteY0"/>
              </a:cxn>
              <a:cxn ang="0">
                <a:pos x="connsiteX1" y="connsiteY1"/>
              </a:cxn>
              <a:cxn ang="0">
                <a:pos x="connsiteX2" y="connsiteY2"/>
              </a:cxn>
              <a:cxn ang="0">
                <a:pos x="connsiteX3" y="connsiteY3"/>
              </a:cxn>
            </a:cxnLst>
            <a:rect l="l" t="t" r="r" b="b"/>
            <a:pathLst>
              <a:path w="1754414" h="1754414">
                <a:moveTo>
                  <a:pt x="877207" y="0"/>
                </a:moveTo>
                <a:lnTo>
                  <a:pt x="1754414" y="877207"/>
                </a:lnTo>
                <a:lnTo>
                  <a:pt x="877207" y="1754414"/>
                </a:lnTo>
                <a:lnTo>
                  <a:pt x="0" y="877207"/>
                </a:lnTo>
                <a:close/>
              </a:path>
            </a:pathLst>
          </a:custGeom>
        </p:spPr>
        <p:txBody>
          <a:bodyPr wrap="square">
            <a:noAutofit/>
          </a:bodyPr>
          <a:lstStyle/>
          <a:p>
            <a:endParaRPr lang="zh-CN" altLang="en-US"/>
          </a:p>
        </p:txBody>
      </p:sp>
      <p:sp>
        <p:nvSpPr>
          <p:cNvPr id="16" name="图片占位符 15"/>
          <p:cNvSpPr>
            <a:spLocks noGrp="1"/>
          </p:cNvSpPr>
          <p:nvPr>
            <p:ph type="pic" sz="quarter" idx="13"/>
          </p:nvPr>
        </p:nvSpPr>
        <p:spPr>
          <a:xfrm>
            <a:off x="9247849" y="2112735"/>
            <a:ext cx="1754414" cy="1754414"/>
          </a:xfrm>
          <a:custGeom>
            <a:avLst/>
            <a:gdLst>
              <a:gd name="connsiteX0" fmla="*/ 877207 w 1754414"/>
              <a:gd name="connsiteY0" fmla="*/ 0 h 1754414"/>
              <a:gd name="connsiteX1" fmla="*/ 1754414 w 1754414"/>
              <a:gd name="connsiteY1" fmla="*/ 877207 h 1754414"/>
              <a:gd name="connsiteX2" fmla="*/ 877207 w 1754414"/>
              <a:gd name="connsiteY2" fmla="*/ 1754414 h 1754414"/>
              <a:gd name="connsiteX3" fmla="*/ 0 w 1754414"/>
              <a:gd name="connsiteY3" fmla="*/ 877207 h 1754414"/>
            </a:gdLst>
            <a:ahLst/>
            <a:cxnLst>
              <a:cxn ang="0">
                <a:pos x="connsiteX0" y="connsiteY0"/>
              </a:cxn>
              <a:cxn ang="0">
                <a:pos x="connsiteX1" y="connsiteY1"/>
              </a:cxn>
              <a:cxn ang="0">
                <a:pos x="connsiteX2" y="connsiteY2"/>
              </a:cxn>
              <a:cxn ang="0">
                <a:pos x="connsiteX3" y="connsiteY3"/>
              </a:cxn>
            </a:cxnLst>
            <a:rect l="l" t="t" r="r" b="b"/>
            <a:pathLst>
              <a:path w="1754414" h="1754414">
                <a:moveTo>
                  <a:pt x="877207" y="0"/>
                </a:moveTo>
                <a:lnTo>
                  <a:pt x="1754414" y="877207"/>
                </a:lnTo>
                <a:lnTo>
                  <a:pt x="877207" y="1754414"/>
                </a:lnTo>
                <a:lnTo>
                  <a:pt x="0" y="877207"/>
                </a:lnTo>
                <a:close/>
              </a:path>
            </a:pathLst>
          </a:custGeom>
        </p:spPr>
        <p:txBody>
          <a:bodyPr wrap="square">
            <a:noAutofit/>
          </a:bodyPr>
          <a:lstStyle/>
          <a:p>
            <a:endParaRPr lang="zh-CN" altLang="en-US"/>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117600" y="4209143"/>
            <a:ext cx="5181600" cy="2046514"/>
          </a:xfrm>
          <a:custGeom>
            <a:avLst/>
            <a:gdLst>
              <a:gd name="connsiteX0" fmla="*/ 0 w 5181600"/>
              <a:gd name="connsiteY0" fmla="*/ 0 h 2046514"/>
              <a:gd name="connsiteX1" fmla="*/ 5181600 w 5181600"/>
              <a:gd name="connsiteY1" fmla="*/ 0 h 2046514"/>
              <a:gd name="connsiteX2" fmla="*/ 5181600 w 5181600"/>
              <a:gd name="connsiteY2" fmla="*/ 2046514 h 2046514"/>
              <a:gd name="connsiteX3" fmla="*/ 0 w 5181600"/>
              <a:gd name="connsiteY3" fmla="*/ 2046514 h 2046514"/>
            </a:gdLst>
            <a:ahLst/>
            <a:cxnLst>
              <a:cxn ang="0">
                <a:pos x="connsiteX0" y="connsiteY0"/>
              </a:cxn>
              <a:cxn ang="0">
                <a:pos x="connsiteX1" y="connsiteY1"/>
              </a:cxn>
              <a:cxn ang="0">
                <a:pos x="connsiteX2" y="connsiteY2"/>
              </a:cxn>
              <a:cxn ang="0">
                <a:pos x="connsiteX3" y="connsiteY3"/>
              </a:cxn>
            </a:cxnLst>
            <a:rect l="l" t="t" r="r" b="b"/>
            <a:pathLst>
              <a:path w="5181600" h="2046514">
                <a:moveTo>
                  <a:pt x="0" y="0"/>
                </a:moveTo>
                <a:lnTo>
                  <a:pt x="5181600" y="0"/>
                </a:lnTo>
                <a:lnTo>
                  <a:pt x="5181600" y="2046514"/>
                </a:lnTo>
                <a:lnTo>
                  <a:pt x="0" y="2046514"/>
                </a:ln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6498078" y="1681843"/>
            <a:ext cx="4576322" cy="4573814"/>
          </a:xfrm>
          <a:custGeom>
            <a:avLst/>
            <a:gdLst>
              <a:gd name="connsiteX0" fmla="*/ 0 w 4576322"/>
              <a:gd name="connsiteY0" fmla="*/ 0 h 4573814"/>
              <a:gd name="connsiteX1" fmla="*/ 4576322 w 4576322"/>
              <a:gd name="connsiteY1" fmla="*/ 0 h 4573814"/>
              <a:gd name="connsiteX2" fmla="*/ 4576322 w 4576322"/>
              <a:gd name="connsiteY2" fmla="*/ 4573814 h 4573814"/>
              <a:gd name="connsiteX3" fmla="*/ 0 w 4576322"/>
              <a:gd name="connsiteY3" fmla="*/ 4573814 h 4573814"/>
            </a:gdLst>
            <a:ahLst/>
            <a:cxnLst>
              <a:cxn ang="0">
                <a:pos x="connsiteX0" y="connsiteY0"/>
              </a:cxn>
              <a:cxn ang="0">
                <a:pos x="connsiteX1" y="connsiteY1"/>
              </a:cxn>
              <a:cxn ang="0">
                <a:pos x="connsiteX2" y="connsiteY2"/>
              </a:cxn>
              <a:cxn ang="0">
                <a:pos x="connsiteX3" y="connsiteY3"/>
              </a:cxn>
            </a:cxnLst>
            <a:rect l="l" t="t" r="r" b="b"/>
            <a:pathLst>
              <a:path w="4576322" h="4573814">
                <a:moveTo>
                  <a:pt x="0" y="0"/>
                </a:moveTo>
                <a:lnTo>
                  <a:pt x="4576322" y="0"/>
                </a:lnTo>
                <a:lnTo>
                  <a:pt x="4576322" y="4573814"/>
                </a:lnTo>
                <a:lnTo>
                  <a:pt x="0" y="4573814"/>
                </a:lnTo>
                <a:close/>
              </a:path>
            </a:pathLst>
          </a:custGeom>
        </p:spPr>
        <p:txBody>
          <a:bodyPr wrap="square">
            <a:noAutofit/>
          </a:bodyPr>
          <a:lstStyle/>
          <a:p>
            <a:endParaRPr lang="zh-CN" altLang="en-US"/>
          </a:p>
        </p:txBody>
      </p:sp>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911559" y="3207658"/>
            <a:ext cx="4998597" cy="2801259"/>
          </a:xfrm>
          <a:custGeom>
            <a:avLst/>
            <a:gdLst>
              <a:gd name="connsiteX0" fmla="*/ 0 w 4998597"/>
              <a:gd name="connsiteY0" fmla="*/ 0 h 2801259"/>
              <a:gd name="connsiteX1" fmla="*/ 4998597 w 4998597"/>
              <a:gd name="connsiteY1" fmla="*/ 0 h 2801259"/>
              <a:gd name="connsiteX2" fmla="*/ 4998597 w 4998597"/>
              <a:gd name="connsiteY2" fmla="*/ 2801259 h 2801259"/>
              <a:gd name="connsiteX3" fmla="*/ 0 w 4998597"/>
              <a:gd name="connsiteY3" fmla="*/ 2801259 h 2801259"/>
            </a:gdLst>
            <a:ahLst/>
            <a:cxnLst>
              <a:cxn ang="0">
                <a:pos x="connsiteX0" y="connsiteY0"/>
              </a:cxn>
              <a:cxn ang="0">
                <a:pos x="connsiteX1" y="connsiteY1"/>
              </a:cxn>
              <a:cxn ang="0">
                <a:pos x="connsiteX2" y="connsiteY2"/>
              </a:cxn>
              <a:cxn ang="0">
                <a:pos x="connsiteX3" y="connsiteY3"/>
              </a:cxn>
            </a:cxnLst>
            <a:rect l="l" t="t" r="r" b="b"/>
            <a:pathLst>
              <a:path w="4998597" h="2801259">
                <a:moveTo>
                  <a:pt x="0" y="0"/>
                </a:moveTo>
                <a:lnTo>
                  <a:pt x="4998597" y="0"/>
                </a:lnTo>
                <a:lnTo>
                  <a:pt x="4998597" y="2801259"/>
                </a:lnTo>
                <a:lnTo>
                  <a:pt x="0" y="2801259"/>
                </a:ln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6281845" y="3207658"/>
            <a:ext cx="4998597" cy="2801259"/>
          </a:xfrm>
          <a:custGeom>
            <a:avLst/>
            <a:gdLst>
              <a:gd name="connsiteX0" fmla="*/ 0 w 4998597"/>
              <a:gd name="connsiteY0" fmla="*/ 0 h 2801259"/>
              <a:gd name="connsiteX1" fmla="*/ 4998597 w 4998597"/>
              <a:gd name="connsiteY1" fmla="*/ 0 h 2801259"/>
              <a:gd name="connsiteX2" fmla="*/ 4998597 w 4998597"/>
              <a:gd name="connsiteY2" fmla="*/ 2801259 h 2801259"/>
              <a:gd name="connsiteX3" fmla="*/ 0 w 4998597"/>
              <a:gd name="connsiteY3" fmla="*/ 2801259 h 2801259"/>
            </a:gdLst>
            <a:ahLst/>
            <a:cxnLst>
              <a:cxn ang="0">
                <a:pos x="connsiteX0" y="connsiteY0"/>
              </a:cxn>
              <a:cxn ang="0">
                <a:pos x="connsiteX1" y="connsiteY1"/>
              </a:cxn>
              <a:cxn ang="0">
                <a:pos x="connsiteX2" y="connsiteY2"/>
              </a:cxn>
              <a:cxn ang="0">
                <a:pos x="connsiteX3" y="connsiteY3"/>
              </a:cxn>
            </a:cxnLst>
            <a:rect l="l" t="t" r="r" b="b"/>
            <a:pathLst>
              <a:path w="4998597" h="2801259">
                <a:moveTo>
                  <a:pt x="0" y="0"/>
                </a:moveTo>
                <a:lnTo>
                  <a:pt x="4998597" y="0"/>
                </a:lnTo>
                <a:lnTo>
                  <a:pt x="4998597" y="2801259"/>
                </a:lnTo>
                <a:lnTo>
                  <a:pt x="0" y="2801259"/>
                </a:lnTo>
                <a:close/>
              </a:path>
            </a:pathLst>
          </a:custGeom>
        </p:spPr>
        <p:txBody>
          <a:bodyPr wrap="square">
            <a:noAutofit/>
          </a:bodyPr>
          <a:lstStyle/>
          <a:p>
            <a:endParaRPr lang="zh-CN" altLang="en-US"/>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193800" y="1866900"/>
            <a:ext cx="4728722" cy="1905000"/>
          </a:xfrm>
          <a:custGeom>
            <a:avLst/>
            <a:gdLst>
              <a:gd name="connsiteX0" fmla="*/ 0 w 4728722"/>
              <a:gd name="connsiteY0" fmla="*/ 0 h 1905000"/>
              <a:gd name="connsiteX1" fmla="*/ 4728722 w 4728722"/>
              <a:gd name="connsiteY1" fmla="*/ 0 h 1905000"/>
              <a:gd name="connsiteX2" fmla="*/ 4728722 w 4728722"/>
              <a:gd name="connsiteY2" fmla="*/ 1905000 h 1905000"/>
              <a:gd name="connsiteX3" fmla="*/ 0 w 4728722"/>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4728722" h="1905000">
                <a:moveTo>
                  <a:pt x="0" y="0"/>
                </a:moveTo>
                <a:lnTo>
                  <a:pt x="4728722" y="0"/>
                </a:lnTo>
                <a:lnTo>
                  <a:pt x="4728722" y="1905000"/>
                </a:lnTo>
                <a:lnTo>
                  <a:pt x="0" y="1905000"/>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6273800" y="1866900"/>
            <a:ext cx="4728722" cy="1905000"/>
          </a:xfrm>
          <a:custGeom>
            <a:avLst/>
            <a:gdLst>
              <a:gd name="connsiteX0" fmla="*/ 0 w 4728722"/>
              <a:gd name="connsiteY0" fmla="*/ 0 h 1905000"/>
              <a:gd name="connsiteX1" fmla="*/ 4728722 w 4728722"/>
              <a:gd name="connsiteY1" fmla="*/ 0 h 1905000"/>
              <a:gd name="connsiteX2" fmla="*/ 4728722 w 4728722"/>
              <a:gd name="connsiteY2" fmla="*/ 1905000 h 1905000"/>
              <a:gd name="connsiteX3" fmla="*/ 0 w 4728722"/>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4728722" h="1905000">
                <a:moveTo>
                  <a:pt x="0" y="0"/>
                </a:moveTo>
                <a:lnTo>
                  <a:pt x="4728722" y="0"/>
                </a:lnTo>
                <a:lnTo>
                  <a:pt x="4728722" y="1905000"/>
                </a:lnTo>
                <a:lnTo>
                  <a:pt x="0" y="1905000"/>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1193800" y="4102100"/>
            <a:ext cx="4728722" cy="1905000"/>
          </a:xfrm>
          <a:custGeom>
            <a:avLst/>
            <a:gdLst>
              <a:gd name="connsiteX0" fmla="*/ 0 w 4728722"/>
              <a:gd name="connsiteY0" fmla="*/ 0 h 1905000"/>
              <a:gd name="connsiteX1" fmla="*/ 4728722 w 4728722"/>
              <a:gd name="connsiteY1" fmla="*/ 0 h 1905000"/>
              <a:gd name="connsiteX2" fmla="*/ 4728722 w 4728722"/>
              <a:gd name="connsiteY2" fmla="*/ 1905000 h 1905000"/>
              <a:gd name="connsiteX3" fmla="*/ 0 w 4728722"/>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4728722" h="1905000">
                <a:moveTo>
                  <a:pt x="0" y="0"/>
                </a:moveTo>
                <a:lnTo>
                  <a:pt x="4728722" y="0"/>
                </a:lnTo>
                <a:lnTo>
                  <a:pt x="4728722" y="1905000"/>
                </a:lnTo>
                <a:lnTo>
                  <a:pt x="0" y="1905000"/>
                </a:lnTo>
                <a:close/>
              </a:path>
            </a:pathLst>
          </a:custGeom>
        </p:spPr>
        <p:txBody>
          <a:bodyPr wrap="square">
            <a:noAutofit/>
          </a:bodyPr>
          <a:lstStyle/>
          <a:p>
            <a:endParaRPr lang="zh-CN" altLang="en-US"/>
          </a:p>
        </p:txBody>
      </p:sp>
    </p:spTree>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709548" y="2004786"/>
            <a:ext cx="1473200" cy="1473200"/>
          </a:xfrm>
          <a:custGeom>
            <a:avLst/>
            <a:gdLst>
              <a:gd name="connsiteX0" fmla="*/ 0 w 1473200"/>
              <a:gd name="connsiteY0" fmla="*/ 0 h 1473200"/>
              <a:gd name="connsiteX1" fmla="*/ 1473200 w 1473200"/>
              <a:gd name="connsiteY1" fmla="*/ 0 h 1473200"/>
              <a:gd name="connsiteX2" fmla="*/ 1473200 w 1473200"/>
              <a:gd name="connsiteY2" fmla="*/ 1473200 h 1473200"/>
              <a:gd name="connsiteX3" fmla="*/ 0 w 1473200"/>
              <a:gd name="connsiteY3" fmla="*/ 1473200 h 1473200"/>
            </a:gdLst>
            <a:ahLst/>
            <a:cxnLst>
              <a:cxn ang="0">
                <a:pos x="connsiteX0" y="connsiteY0"/>
              </a:cxn>
              <a:cxn ang="0">
                <a:pos x="connsiteX1" y="connsiteY1"/>
              </a:cxn>
              <a:cxn ang="0">
                <a:pos x="connsiteX2" y="connsiteY2"/>
              </a:cxn>
              <a:cxn ang="0">
                <a:pos x="connsiteX3" y="connsiteY3"/>
              </a:cxn>
            </a:cxnLst>
            <a:rect l="l" t="t" r="r" b="b"/>
            <a:pathLst>
              <a:path w="1473200" h="1473200">
                <a:moveTo>
                  <a:pt x="0" y="0"/>
                </a:moveTo>
                <a:lnTo>
                  <a:pt x="1473200" y="0"/>
                </a:lnTo>
                <a:lnTo>
                  <a:pt x="1473200" y="1473200"/>
                </a:lnTo>
                <a:lnTo>
                  <a:pt x="0" y="1473200"/>
                </a:ln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4103813" y="2741386"/>
            <a:ext cx="1473200" cy="1473200"/>
          </a:xfrm>
          <a:custGeom>
            <a:avLst/>
            <a:gdLst>
              <a:gd name="connsiteX0" fmla="*/ 0 w 1473200"/>
              <a:gd name="connsiteY0" fmla="*/ 0 h 1473200"/>
              <a:gd name="connsiteX1" fmla="*/ 1473200 w 1473200"/>
              <a:gd name="connsiteY1" fmla="*/ 0 h 1473200"/>
              <a:gd name="connsiteX2" fmla="*/ 1473200 w 1473200"/>
              <a:gd name="connsiteY2" fmla="*/ 1473200 h 1473200"/>
              <a:gd name="connsiteX3" fmla="*/ 0 w 1473200"/>
              <a:gd name="connsiteY3" fmla="*/ 1473200 h 1473200"/>
            </a:gdLst>
            <a:ahLst/>
            <a:cxnLst>
              <a:cxn ang="0">
                <a:pos x="connsiteX0" y="connsiteY0"/>
              </a:cxn>
              <a:cxn ang="0">
                <a:pos x="connsiteX1" y="connsiteY1"/>
              </a:cxn>
              <a:cxn ang="0">
                <a:pos x="connsiteX2" y="connsiteY2"/>
              </a:cxn>
              <a:cxn ang="0">
                <a:pos x="connsiteX3" y="connsiteY3"/>
              </a:cxn>
            </a:cxnLst>
            <a:rect l="l" t="t" r="r" b="b"/>
            <a:pathLst>
              <a:path w="1473200" h="1473200">
                <a:moveTo>
                  <a:pt x="0" y="0"/>
                </a:moveTo>
                <a:lnTo>
                  <a:pt x="1473200" y="0"/>
                </a:lnTo>
                <a:lnTo>
                  <a:pt x="1473200" y="1473200"/>
                </a:lnTo>
                <a:lnTo>
                  <a:pt x="0" y="1473200"/>
                </a:ln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6498078" y="2004786"/>
            <a:ext cx="1473200" cy="1473200"/>
          </a:xfrm>
          <a:custGeom>
            <a:avLst/>
            <a:gdLst>
              <a:gd name="connsiteX0" fmla="*/ 0 w 1473200"/>
              <a:gd name="connsiteY0" fmla="*/ 0 h 1473200"/>
              <a:gd name="connsiteX1" fmla="*/ 1473200 w 1473200"/>
              <a:gd name="connsiteY1" fmla="*/ 0 h 1473200"/>
              <a:gd name="connsiteX2" fmla="*/ 1473200 w 1473200"/>
              <a:gd name="connsiteY2" fmla="*/ 1473200 h 1473200"/>
              <a:gd name="connsiteX3" fmla="*/ 0 w 1473200"/>
              <a:gd name="connsiteY3" fmla="*/ 1473200 h 1473200"/>
            </a:gdLst>
            <a:ahLst/>
            <a:cxnLst>
              <a:cxn ang="0">
                <a:pos x="connsiteX0" y="connsiteY0"/>
              </a:cxn>
              <a:cxn ang="0">
                <a:pos x="connsiteX1" y="connsiteY1"/>
              </a:cxn>
              <a:cxn ang="0">
                <a:pos x="connsiteX2" y="connsiteY2"/>
              </a:cxn>
              <a:cxn ang="0">
                <a:pos x="connsiteX3" y="connsiteY3"/>
              </a:cxn>
            </a:cxnLst>
            <a:rect l="l" t="t" r="r" b="b"/>
            <a:pathLst>
              <a:path w="1473200" h="1473200">
                <a:moveTo>
                  <a:pt x="0" y="0"/>
                </a:moveTo>
                <a:lnTo>
                  <a:pt x="1473200" y="0"/>
                </a:lnTo>
                <a:lnTo>
                  <a:pt x="1473200" y="1473200"/>
                </a:lnTo>
                <a:lnTo>
                  <a:pt x="0" y="1473200"/>
                </a:ln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8892343" y="2741386"/>
            <a:ext cx="1473200" cy="1473200"/>
          </a:xfrm>
          <a:custGeom>
            <a:avLst/>
            <a:gdLst>
              <a:gd name="connsiteX0" fmla="*/ 0 w 1473200"/>
              <a:gd name="connsiteY0" fmla="*/ 0 h 1473200"/>
              <a:gd name="connsiteX1" fmla="*/ 1473200 w 1473200"/>
              <a:gd name="connsiteY1" fmla="*/ 0 h 1473200"/>
              <a:gd name="connsiteX2" fmla="*/ 1473200 w 1473200"/>
              <a:gd name="connsiteY2" fmla="*/ 1473200 h 1473200"/>
              <a:gd name="connsiteX3" fmla="*/ 0 w 1473200"/>
              <a:gd name="connsiteY3" fmla="*/ 1473200 h 1473200"/>
            </a:gdLst>
            <a:ahLst/>
            <a:cxnLst>
              <a:cxn ang="0">
                <a:pos x="connsiteX0" y="connsiteY0"/>
              </a:cxn>
              <a:cxn ang="0">
                <a:pos x="connsiteX1" y="connsiteY1"/>
              </a:cxn>
              <a:cxn ang="0">
                <a:pos x="connsiteX2" y="connsiteY2"/>
              </a:cxn>
              <a:cxn ang="0">
                <a:pos x="connsiteX3" y="connsiteY3"/>
              </a:cxn>
            </a:cxnLst>
            <a:rect l="l" t="t" r="r" b="b"/>
            <a:pathLst>
              <a:path w="1473200" h="1473200">
                <a:moveTo>
                  <a:pt x="0" y="0"/>
                </a:moveTo>
                <a:lnTo>
                  <a:pt x="1473200" y="0"/>
                </a:lnTo>
                <a:lnTo>
                  <a:pt x="1473200" y="1473200"/>
                </a:lnTo>
                <a:lnTo>
                  <a:pt x="0" y="1473200"/>
                </a:lnTo>
                <a:close/>
              </a:path>
            </a:pathLst>
          </a:custGeom>
        </p:spPr>
        <p:txBody>
          <a:bodyPr wrap="square">
            <a:noAutofit/>
          </a:bodyPr>
          <a:lstStyle/>
          <a:p>
            <a:endParaRPr lang="zh-CN" altLang="en-US"/>
          </a:p>
        </p:txBody>
      </p:sp>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332690" y="1746250"/>
            <a:ext cx="2709422" cy="3524250"/>
          </a:xfrm>
          <a:custGeom>
            <a:avLst/>
            <a:gdLst>
              <a:gd name="connsiteX0" fmla="*/ 0 w 2709422"/>
              <a:gd name="connsiteY0" fmla="*/ 0 h 3524250"/>
              <a:gd name="connsiteX1" fmla="*/ 2709422 w 2709422"/>
              <a:gd name="connsiteY1" fmla="*/ 0 h 3524250"/>
              <a:gd name="connsiteX2" fmla="*/ 2709422 w 2709422"/>
              <a:gd name="connsiteY2" fmla="*/ 3524250 h 3524250"/>
              <a:gd name="connsiteX3" fmla="*/ 0 w 2709422"/>
              <a:gd name="connsiteY3" fmla="*/ 3524250 h 3524250"/>
            </a:gdLst>
            <a:ahLst/>
            <a:cxnLst>
              <a:cxn ang="0">
                <a:pos x="connsiteX0" y="connsiteY0"/>
              </a:cxn>
              <a:cxn ang="0">
                <a:pos x="connsiteX1" y="connsiteY1"/>
              </a:cxn>
              <a:cxn ang="0">
                <a:pos x="connsiteX2" y="connsiteY2"/>
              </a:cxn>
              <a:cxn ang="0">
                <a:pos x="connsiteX3" y="connsiteY3"/>
              </a:cxn>
            </a:cxnLst>
            <a:rect l="l" t="t" r="r" b="b"/>
            <a:pathLst>
              <a:path w="2709422" h="3524250">
                <a:moveTo>
                  <a:pt x="0" y="0"/>
                </a:moveTo>
                <a:lnTo>
                  <a:pt x="2709422" y="0"/>
                </a:lnTo>
                <a:lnTo>
                  <a:pt x="2709422" y="3524250"/>
                </a:lnTo>
                <a:lnTo>
                  <a:pt x="0" y="3524250"/>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4746829" y="1746250"/>
            <a:ext cx="2709422" cy="3524250"/>
          </a:xfrm>
          <a:custGeom>
            <a:avLst/>
            <a:gdLst>
              <a:gd name="connsiteX0" fmla="*/ 0 w 2709422"/>
              <a:gd name="connsiteY0" fmla="*/ 0 h 3524250"/>
              <a:gd name="connsiteX1" fmla="*/ 2709422 w 2709422"/>
              <a:gd name="connsiteY1" fmla="*/ 0 h 3524250"/>
              <a:gd name="connsiteX2" fmla="*/ 2709422 w 2709422"/>
              <a:gd name="connsiteY2" fmla="*/ 3524250 h 3524250"/>
              <a:gd name="connsiteX3" fmla="*/ 0 w 2709422"/>
              <a:gd name="connsiteY3" fmla="*/ 3524250 h 3524250"/>
            </a:gdLst>
            <a:ahLst/>
            <a:cxnLst>
              <a:cxn ang="0">
                <a:pos x="connsiteX0" y="connsiteY0"/>
              </a:cxn>
              <a:cxn ang="0">
                <a:pos x="connsiteX1" y="connsiteY1"/>
              </a:cxn>
              <a:cxn ang="0">
                <a:pos x="connsiteX2" y="connsiteY2"/>
              </a:cxn>
              <a:cxn ang="0">
                <a:pos x="connsiteX3" y="connsiteY3"/>
              </a:cxn>
            </a:cxnLst>
            <a:rect l="l" t="t" r="r" b="b"/>
            <a:pathLst>
              <a:path w="2709422" h="3524250">
                <a:moveTo>
                  <a:pt x="0" y="0"/>
                </a:moveTo>
                <a:lnTo>
                  <a:pt x="2709422" y="0"/>
                </a:lnTo>
                <a:lnTo>
                  <a:pt x="2709422" y="3524250"/>
                </a:lnTo>
                <a:lnTo>
                  <a:pt x="0" y="3524250"/>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8160968" y="1746250"/>
            <a:ext cx="2709422" cy="3524250"/>
          </a:xfrm>
          <a:custGeom>
            <a:avLst/>
            <a:gdLst>
              <a:gd name="connsiteX0" fmla="*/ 0 w 2709422"/>
              <a:gd name="connsiteY0" fmla="*/ 0 h 3524250"/>
              <a:gd name="connsiteX1" fmla="*/ 2709422 w 2709422"/>
              <a:gd name="connsiteY1" fmla="*/ 0 h 3524250"/>
              <a:gd name="connsiteX2" fmla="*/ 2709422 w 2709422"/>
              <a:gd name="connsiteY2" fmla="*/ 3524250 h 3524250"/>
              <a:gd name="connsiteX3" fmla="*/ 0 w 2709422"/>
              <a:gd name="connsiteY3" fmla="*/ 3524250 h 3524250"/>
            </a:gdLst>
            <a:ahLst/>
            <a:cxnLst>
              <a:cxn ang="0">
                <a:pos x="connsiteX0" y="connsiteY0"/>
              </a:cxn>
              <a:cxn ang="0">
                <a:pos x="connsiteX1" y="connsiteY1"/>
              </a:cxn>
              <a:cxn ang="0">
                <a:pos x="connsiteX2" y="connsiteY2"/>
              </a:cxn>
              <a:cxn ang="0">
                <a:pos x="connsiteX3" y="connsiteY3"/>
              </a:cxn>
            </a:cxnLst>
            <a:rect l="l" t="t" r="r" b="b"/>
            <a:pathLst>
              <a:path w="2709422" h="3524250">
                <a:moveTo>
                  <a:pt x="0" y="0"/>
                </a:moveTo>
                <a:lnTo>
                  <a:pt x="2709422" y="0"/>
                </a:lnTo>
                <a:lnTo>
                  <a:pt x="2709422" y="3524250"/>
                </a:lnTo>
                <a:lnTo>
                  <a:pt x="0" y="3524250"/>
                </a:lnTo>
                <a:close/>
              </a:path>
            </a:pathLst>
          </a:custGeom>
        </p:spPr>
        <p:txBody>
          <a:bodyPr wrap="square">
            <a:noAutofit/>
          </a:bodyPr>
          <a:lstStyle/>
          <a:p>
            <a:endParaRPr lang="zh-CN" altLang="en-US"/>
          </a:p>
        </p:txBody>
      </p:sp>
    </p:spTree>
  </p:cSld>
  <p:clrMapOvr>
    <a:masterClrMapping/>
  </p:clrMapOvr>
  <p:transition spd="slow"/>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slow"/>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4.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3.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3.xml"/><Relationship Id="rId2" Type="http://schemas.openxmlformats.org/officeDocument/2006/relationships/image" Target="../media/image6.png"/><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3.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3.xml"/><Relationship Id="rId2" Type="http://schemas.openxmlformats.org/officeDocument/2006/relationships/image" Target="../media/image9.png"/><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3.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3.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2.xml"/><Relationship Id="rId7"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3.xml"/><Relationship Id="rId2" Type="http://schemas.openxmlformats.org/officeDocument/2006/relationships/image" Target="../media/image19.png"/><Relationship Id="rId1"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3.xml"/><Relationship Id="rId2" Type="http://schemas.openxmlformats.org/officeDocument/2006/relationships/image" Target="../media/image22.png"/><Relationship Id="rId1"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image" Target="../media/image23.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3.xml"/><Relationship Id="rId2" Type="http://schemas.openxmlformats.org/officeDocument/2006/relationships/image" Target="../media/image25.png"/><Relationship Id="rId1" Type="http://schemas.openxmlformats.org/officeDocument/2006/relationships/image" Target="../media/image24.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3.xml"/><Relationship Id="rId2" Type="http://schemas.openxmlformats.org/officeDocument/2006/relationships/image" Target="../media/image27.png"/><Relationship Id="rId1"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3.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3.xml"/><Relationship Id="rId2" Type="http://schemas.openxmlformats.org/officeDocument/2006/relationships/image" Target="../media/image33.png"/><Relationship Id="rId1"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image" Target="../media/image3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image" Target="../media/image35.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3.xml"/><Relationship Id="rId2" Type="http://schemas.openxmlformats.org/officeDocument/2006/relationships/image" Target="../media/image37.png"/><Relationship Id="rId1" Type="http://schemas.openxmlformats.org/officeDocument/2006/relationships/image" Target="../media/image36.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3.xml"/><Relationship Id="rId2" Type="http://schemas.openxmlformats.org/officeDocument/2006/relationships/image" Target="../media/image39.png"/><Relationship Id="rId1"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4.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屏幕快照 2019-04-01 上午9.42.19"/>
          <p:cNvPicPr>
            <a:picLocks noChangeAspect="1"/>
          </p:cNvPicPr>
          <p:nvPr/>
        </p:nvPicPr>
        <p:blipFill>
          <a:blip r:embed="rId1">
            <a:grayscl/>
            <a:lum bright="70000" contrast="-70000"/>
          </a:blip>
          <a:srcRect t="10099" b="10552"/>
          <a:stretch>
            <a:fillRect/>
          </a:stretch>
        </p:blipFill>
        <p:spPr>
          <a:xfrm>
            <a:off x="845820" y="424180"/>
            <a:ext cx="10500995" cy="3250565"/>
          </a:xfrm>
          <a:prstGeom prst="rect">
            <a:avLst/>
          </a:prstGeom>
        </p:spPr>
      </p:pic>
      <p:sp>
        <p:nvSpPr>
          <p:cNvPr id="3" name="矩形 2"/>
          <p:cNvSpPr/>
          <p:nvPr/>
        </p:nvSpPr>
        <p:spPr>
          <a:xfrm>
            <a:off x="1740535" y="1864360"/>
            <a:ext cx="8916670" cy="2363470"/>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734310" y="4604385"/>
            <a:ext cx="6847840" cy="52197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algn="dist"/>
            <a:r>
              <a:rPr lang="en-US" altLang="zh-CN" sz="2800" dirty="0">
                <a:latin typeface="Geometr415 Blk BT" panose="020B0802020204020303" pitchFamily="34" charset="0"/>
                <a:sym typeface="+mn-ea"/>
              </a:rPr>
              <a:t>Gymnasium data analysis</a:t>
            </a:r>
            <a:endParaRPr lang="en-US" altLang="zh-CN" sz="2800" dirty="0">
              <a:latin typeface="Geometr415 Blk BT" panose="020B0802020204020303" pitchFamily="34" charset="0"/>
              <a:sym typeface="+mn-ea"/>
            </a:endParaRPr>
          </a:p>
        </p:txBody>
      </p:sp>
      <p:sp>
        <p:nvSpPr>
          <p:cNvPr id="2" name="矩形 1"/>
          <p:cNvSpPr/>
          <p:nvPr/>
        </p:nvSpPr>
        <p:spPr>
          <a:xfrm>
            <a:off x="4285239" y="5371636"/>
            <a:ext cx="3827780" cy="922020"/>
          </a:xfrm>
          <a:prstGeom prst="rect">
            <a:avLst/>
          </a:prstGeom>
        </p:spPr>
        <p:txBody>
          <a:bodyPr wrap="none">
            <a:spAutoFit/>
          </a:bodyPr>
          <a:lstStyle/>
          <a:p>
            <a:pPr algn="ctr"/>
            <a:r>
              <a:rPr lang="zh-CN" altLang="en-US" dirty="0">
                <a:sym typeface="+mn-ea"/>
              </a:rPr>
              <a:t>第三组</a:t>
            </a:r>
            <a:endParaRPr lang="en-US" altLang="zh-CN" dirty="0"/>
          </a:p>
          <a:p>
            <a:pPr algn="l"/>
            <a:r>
              <a:rPr lang="zh-CN" altLang="en-US" dirty="0">
                <a:sym typeface="+mn-ea"/>
              </a:rPr>
              <a:t>钟诚  李泽君  谢炳辉  赵雅滢 王维实</a:t>
            </a:r>
            <a:endParaRPr lang="en-US" altLang="zh-CN" dirty="0"/>
          </a:p>
          <a:p>
            <a:pPr algn="ctr"/>
            <a:r>
              <a:rPr lang="en-US" altLang="zh-CN" dirty="0">
                <a:sym typeface="+mn-ea"/>
              </a:rPr>
              <a:t>2019-4-2</a:t>
            </a:r>
            <a:endParaRPr lang="zh-CN" altLang="en-US" dirty="0"/>
          </a:p>
        </p:txBody>
      </p:sp>
      <p:pic>
        <p:nvPicPr>
          <p:cNvPr id="11" name="图片 10" descr="title"/>
          <p:cNvPicPr>
            <a:picLocks noChangeAspect="1"/>
          </p:cNvPicPr>
          <p:nvPr/>
        </p:nvPicPr>
        <p:blipFill>
          <a:blip r:embed="rId2"/>
          <a:stretch>
            <a:fillRect/>
          </a:stretch>
        </p:blipFill>
        <p:spPr>
          <a:xfrm>
            <a:off x="2461895" y="1141730"/>
            <a:ext cx="7473950" cy="38087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1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p:tgtEl>
                                          <p:spTgt spid="5"/>
                                        </p:tgtEl>
                                        <p:attrNameLst>
                                          <p:attrName>ppt_y</p:attrName>
                                        </p:attrNameLst>
                                      </p:cBhvr>
                                      <p:tavLst>
                                        <p:tav tm="0">
                                          <p:val>
                                            <p:strVal val="#ppt_y-#ppt_h*1.125000"/>
                                          </p:val>
                                        </p:tav>
                                        <p:tav tm="100000">
                                          <p:val>
                                            <p:strVal val="#ppt_y"/>
                                          </p:val>
                                        </p:tav>
                                      </p:tavLst>
                                    </p:anim>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39515" y="19685"/>
            <a:ext cx="4625975" cy="1117016"/>
            <a:chOff x="4388795" y="199351"/>
            <a:chExt cx="3414409" cy="1117331"/>
          </a:xfrm>
        </p:grpSpPr>
        <p:sp>
          <p:nvSpPr>
            <p:cNvPr id="5" name="矩形 4"/>
            <p:cNvSpPr/>
            <p:nvPr/>
          </p:nvSpPr>
          <p:spPr>
            <a:xfrm>
              <a:off x="4388795" y="496112"/>
              <a:ext cx="3414409" cy="62257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 name="文本框 2"/>
            <p:cNvSpPr txBox="1"/>
            <p:nvPr/>
          </p:nvSpPr>
          <p:spPr>
            <a:xfrm>
              <a:off x="5693922" y="199351"/>
              <a:ext cx="804156" cy="645342"/>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defRPr kumimoji="0" sz="5400" b="0" i="0" u="none" strike="noStrike" cap="none" spc="0" normalizeH="0" baseline="0">
                  <a:ln>
                    <a:noFill/>
                  </a:ln>
                  <a:solidFill>
                    <a:prstClr val="black"/>
                  </a:solidFill>
                  <a:effectLst/>
                  <a:uLnTx/>
                  <a:uFillTx/>
                  <a:latin typeface="Geometr415 Blk BT" panose="020B0802020204020303" pitchFamily="34" charset="0"/>
                  <a:ea typeface="微软雅黑" panose="020B050302020402020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rPr>
                <a:t>01</a:t>
              </a:r>
              <a:endParaRPr kumimoji="0" lang="zh-CN" altLang="en-US"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endParaRPr>
            </a:p>
          </p:txBody>
        </p:sp>
        <p:sp>
          <p:nvSpPr>
            <p:cNvPr id="4" name="文本框 3"/>
            <p:cNvSpPr txBox="1"/>
            <p:nvPr/>
          </p:nvSpPr>
          <p:spPr>
            <a:xfrm>
              <a:off x="4507151" y="794565"/>
              <a:ext cx="3177700" cy="522117"/>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a:sym typeface="+mn-ea"/>
                </a:rPr>
                <a:t>数据预处理</a:t>
              </a:r>
              <a:endParaRPr lang="zh-CN" altLang="en-US" sz="2800" dirty="0">
                <a:sym typeface="+mn-ea"/>
              </a:endParaRPr>
            </a:p>
          </p:txBody>
        </p:sp>
      </p:grpSp>
      <p:graphicFrame>
        <p:nvGraphicFramePr>
          <p:cNvPr id="7" name="表格 -1"/>
          <p:cNvGraphicFramePr/>
          <p:nvPr/>
        </p:nvGraphicFramePr>
        <p:xfrm>
          <a:off x="828040" y="1334770"/>
          <a:ext cx="3925570" cy="4757420"/>
        </p:xfrm>
        <a:graphic>
          <a:graphicData uri="http://schemas.openxmlformats.org/drawingml/2006/table">
            <a:tbl>
              <a:tblPr firstRow="1" bandRow="1">
                <a:tableStyleId>{5C22544A-7EE6-4342-B048-85BDC9FD1C3A}</a:tableStyleId>
              </a:tblPr>
              <a:tblGrid>
                <a:gridCol w="1402715"/>
                <a:gridCol w="1109345"/>
                <a:gridCol w="1413510"/>
              </a:tblGrid>
              <a:tr h="411480">
                <a:tc gridSpan="2">
                  <a:txBody>
                    <a:bodyPr/>
                    <a:lstStyle/>
                    <a:p>
                      <a:pPr indent="0" algn="ctr" fontAlgn="auto">
                        <a:lnSpc>
                          <a:spcPct val="150000"/>
                        </a:lnSpc>
                        <a:buNone/>
                      </a:pPr>
                      <a:r>
                        <a:rPr lang="zh-CN" altLang="en-US" sz="1800" b="0">
                          <a:solidFill>
                            <a:srgbClr val="FFFFFF"/>
                          </a:solidFill>
                          <a:highlight>
                            <a:srgbClr val="2F75B5"/>
                          </a:highlight>
                          <a:latin typeface="宋体" panose="02010600030101010101" pitchFamily="2" charset="-122"/>
                          <a:cs typeface="宋体" panose="02010600030101010101" pitchFamily="2" charset="-122"/>
                        </a:rPr>
                        <a:t>变量类型</a:t>
                      </a:r>
                      <a:endParaRPr lang="zh-CN" altLang="en-US" sz="1800" b="0">
                        <a:solidFill>
                          <a:srgbClr val="FFFFFF"/>
                        </a:solidFill>
                        <a:highlight>
                          <a:srgbClr val="2F75B5"/>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2F75B5"/>
                    </a:solidFill>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a:txBody>
                    <a:bodyPr/>
                    <a:lstStyle/>
                    <a:p>
                      <a:pPr indent="0" algn="ctr" fontAlgn="auto">
                        <a:lnSpc>
                          <a:spcPct val="150000"/>
                        </a:lnSpc>
                        <a:buNone/>
                      </a:pPr>
                      <a:r>
                        <a:rPr lang="zh-CN" altLang="en-US" sz="1800" b="0">
                          <a:solidFill>
                            <a:srgbClr val="FFFFFF"/>
                          </a:solidFill>
                          <a:highlight>
                            <a:srgbClr val="2F75B5"/>
                          </a:highlight>
                          <a:latin typeface="宋体" panose="02010600030101010101" pitchFamily="2" charset="-122"/>
                          <a:cs typeface="宋体" panose="02010600030101010101" pitchFamily="2" charset="-122"/>
                        </a:rPr>
                        <a:t>变量名</a:t>
                      </a:r>
                      <a:endParaRPr lang="zh-CN" altLang="en-US" sz="1800" b="0">
                        <a:solidFill>
                          <a:srgbClr val="FFFFFF"/>
                        </a:solidFill>
                        <a:highlight>
                          <a:srgbClr val="2F75B5"/>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2F75B5"/>
                    </a:solidFill>
                  </a:tcPr>
                </a:tc>
              </a:tr>
              <a:tr h="215265">
                <a:tc gridSpan="2">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因变量</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团购数</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215265">
                <a:tc rowSpan="10">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自变量</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rowSpan="3">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连续变量</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gn="ctr" fontAlgn="auto">
                        <a:lnSpc>
                          <a:spcPct val="150000"/>
                        </a:lnSpc>
                        <a:buNone/>
                      </a:pPr>
                      <a:r>
                        <a:rPr lang="zh-CN" altLang="en-US" sz="1800" b="0">
                          <a:solidFill>
                            <a:schemeClr val="tx1"/>
                          </a:solidFill>
                          <a:highlight>
                            <a:srgbClr val="DDEBF7"/>
                          </a:highlight>
                          <a:latin typeface="宋体" panose="02010600030101010101" pitchFamily="2" charset="-122"/>
                          <a:cs typeface="宋体" panose="02010600030101010101" pitchFamily="2" charset="-122"/>
                        </a:rPr>
                        <a:t>评分</a:t>
                      </a:r>
                      <a:endParaRPr lang="zh-CN" altLang="en-US" sz="1800" b="0">
                        <a:solidFill>
                          <a:schemeClr val="tx1"/>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21526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fontAlgn="auto">
                        <a:lnSpc>
                          <a:spcPct val="150000"/>
                        </a:lnSpc>
                        <a:buNone/>
                      </a:pPr>
                      <a:r>
                        <a:rPr lang="zh-CN" altLang="en-US" sz="1800" b="0">
                          <a:solidFill>
                            <a:schemeClr val="tx1"/>
                          </a:solidFill>
                          <a:highlight>
                            <a:srgbClr val="DDEBF7"/>
                          </a:highlight>
                          <a:latin typeface="宋体" panose="02010600030101010101" pitchFamily="2" charset="-122"/>
                          <a:cs typeface="宋体" panose="02010600030101010101" pitchFamily="2" charset="-122"/>
                        </a:rPr>
                        <a:t>评论数</a:t>
                      </a:r>
                      <a:endParaRPr lang="zh-CN" altLang="en-US" sz="1800" b="0">
                        <a:solidFill>
                          <a:schemeClr val="tx1"/>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41148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ctr" fontAlgn="auto">
                        <a:lnSpc>
                          <a:spcPct val="150000"/>
                        </a:lnSpc>
                        <a:buNone/>
                      </a:pPr>
                      <a:r>
                        <a:rPr lang="zh-CN" altLang="en-US" sz="1800" b="0">
                          <a:solidFill>
                            <a:schemeClr val="tx1"/>
                          </a:solidFill>
                          <a:highlight>
                            <a:srgbClr val="DDEBF7"/>
                          </a:highlight>
                          <a:latin typeface="宋体" panose="02010600030101010101" pitchFamily="2" charset="-122"/>
                          <a:cs typeface="宋体" panose="02010600030101010101" pitchFamily="2" charset="-122"/>
                        </a:rPr>
                        <a:t>团购价格</a:t>
                      </a:r>
                      <a:endParaRPr lang="zh-CN" altLang="en-US" sz="1800" b="0">
                        <a:solidFill>
                          <a:schemeClr val="tx1"/>
                        </a:solidFill>
                        <a:highlight>
                          <a:srgbClr val="DDEBF7"/>
                        </a:highlight>
                        <a:latin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21526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rowSpan="3">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分类变量</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gn="ctr" fontAlgn="auto">
                        <a:lnSpc>
                          <a:spcPct val="150000"/>
                        </a:lnSpc>
                        <a:buNone/>
                      </a:pPr>
                      <a:r>
                        <a:rPr lang="zh-CN" altLang="en-US" sz="1800" b="0">
                          <a:solidFill>
                            <a:schemeClr val="tx1"/>
                          </a:solidFill>
                          <a:highlight>
                            <a:srgbClr val="DDEBF7"/>
                          </a:highlight>
                          <a:latin typeface="宋体" panose="02010600030101010101" pitchFamily="2" charset="-122"/>
                          <a:cs typeface="宋体" panose="02010600030101010101" pitchFamily="2" charset="-122"/>
                        </a:rPr>
                        <a:t>规格</a:t>
                      </a:r>
                      <a:endParaRPr lang="zh-CN" altLang="en-US" sz="1800" b="0">
                        <a:solidFill>
                          <a:schemeClr val="tx1"/>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43116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fontAlgn="auto">
                        <a:lnSpc>
                          <a:spcPct val="150000"/>
                        </a:lnSpc>
                        <a:buNone/>
                      </a:pPr>
                      <a:r>
                        <a:rPr lang="zh-CN" altLang="en-US" sz="1800" b="0">
                          <a:solidFill>
                            <a:schemeClr val="tx1"/>
                          </a:solidFill>
                          <a:highlight>
                            <a:srgbClr val="DDEBF7"/>
                          </a:highlight>
                          <a:latin typeface="宋体" panose="02010600030101010101" pitchFamily="2" charset="-122"/>
                          <a:cs typeface="宋体" panose="02010600030101010101" pitchFamily="2" charset="-122"/>
                        </a:rPr>
                        <a:t>可用时间</a:t>
                      </a:r>
                      <a:endParaRPr lang="zh-CN" altLang="en-US" sz="1800" b="0">
                        <a:solidFill>
                          <a:schemeClr val="tx1"/>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43053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ctr" fontAlgn="auto">
                        <a:lnSpc>
                          <a:spcPct val="150000"/>
                        </a:lnSpc>
                        <a:buNone/>
                      </a:pPr>
                      <a:r>
                        <a:rPr lang="zh-CN" altLang="en-US" sz="1800" b="0">
                          <a:solidFill>
                            <a:schemeClr val="tx1"/>
                          </a:solidFill>
                          <a:highlight>
                            <a:srgbClr val="DDEBF7"/>
                          </a:highlight>
                          <a:latin typeface="宋体" panose="02010600030101010101" pitchFamily="2" charset="-122"/>
                          <a:cs typeface="宋体" panose="02010600030101010101" pitchFamily="2" charset="-122"/>
                        </a:rPr>
                        <a:t>预约说明</a:t>
                      </a:r>
                      <a:endParaRPr lang="zh-CN" altLang="en-US" sz="1800" b="0">
                        <a:solidFill>
                          <a:schemeClr val="tx1"/>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21526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rowSpan="3">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文本数据</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gn="ctr" fontAlgn="auto">
                        <a:lnSpc>
                          <a:spcPct val="150000"/>
                        </a:lnSpc>
                        <a:buNone/>
                      </a:pPr>
                      <a:r>
                        <a:rPr lang="zh-CN" altLang="en-US" sz="1800" b="1">
                          <a:solidFill>
                            <a:srgbClr val="C00000"/>
                          </a:solidFill>
                          <a:highlight>
                            <a:srgbClr val="DDEBF7"/>
                          </a:highlight>
                          <a:latin typeface="宋体" panose="02010600030101010101" pitchFamily="2" charset="-122"/>
                          <a:cs typeface="宋体" panose="02010600030101010101" pitchFamily="2" charset="-122"/>
                        </a:rPr>
                        <a:t>标题</a:t>
                      </a:r>
                      <a:endParaRPr lang="zh-CN" altLang="en-US" sz="1800" b="1">
                        <a:solidFill>
                          <a:srgbClr val="C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43053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fontAlgn="auto">
                        <a:lnSpc>
                          <a:spcPct val="150000"/>
                        </a:lnSpc>
                        <a:buNone/>
                      </a:pPr>
                      <a:r>
                        <a:rPr lang="zh-CN" altLang="en-US" sz="1800" b="1">
                          <a:solidFill>
                            <a:srgbClr val="C00000"/>
                          </a:solidFill>
                          <a:highlight>
                            <a:srgbClr val="DDEBF7"/>
                          </a:highlight>
                          <a:latin typeface="宋体" panose="02010600030101010101" pitchFamily="2" charset="-122"/>
                          <a:cs typeface="宋体" panose="02010600030101010101" pitchFamily="2" charset="-122"/>
                        </a:rPr>
                        <a:t>团购内容</a:t>
                      </a:r>
                      <a:endParaRPr lang="zh-CN" altLang="en-US" sz="1800" b="1">
                        <a:solidFill>
                          <a:srgbClr val="C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41148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ctr" fontAlgn="auto">
                        <a:lnSpc>
                          <a:spcPct val="150000"/>
                        </a:lnSpc>
                        <a:buNone/>
                      </a:pPr>
                      <a:r>
                        <a:rPr lang="zh-CN" altLang="en-US" sz="1800" b="0">
                          <a:solidFill>
                            <a:schemeClr val="tx1"/>
                          </a:solidFill>
                          <a:highlight>
                            <a:srgbClr val="DDEBF7"/>
                          </a:highlight>
                          <a:latin typeface="宋体" panose="02010600030101010101" pitchFamily="2" charset="-122"/>
                          <a:cs typeface="宋体" panose="02010600030101010101" pitchFamily="2" charset="-122"/>
                        </a:rPr>
                        <a:t>温馨提示</a:t>
                      </a:r>
                      <a:endParaRPr lang="zh-CN" altLang="en-US" sz="1800" b="0">
                        <a:solidFill>
                          <a:schemeClr val="tx1"/>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43053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时间数据</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有效期</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bl>
          </a:graphicData>
        </a:graphic>
      </p:graphicFrame>
      <p:sp>
        <p:nvSpPr>
          <p:cNvPr id="13" name="文本框 12"/>
          <p:cNvSpPr txBox="1"/>
          <p:nvPr/>
        </p:nvSpPr>
        <p:spPr>
          <a:xfrm>
            <a:off x="5507990" y="1477645"/>
            <a:ext cx="5581650" cy="3169285"/>
          </a:xfrm>
          <a:prstGeom prst="rect">
            <a:avLst/>
          </a:prstGeom>
          <a:noFill/>
        </p:spPr>
        <p:txBody>
          <a:bodyPr wrap="square" rtlCol="0" anchor="t">
            <a:spAutoFit/>
          </a:bodyPr>
          <a:lstStyle/>
          <a:p>
            <a:r>
              <a:rPr lang="en-US" altLang="zh-CN" sz="2000" dirty="0">
                <a:sym typeface="+mn-ea"/>
              </a:rPr>
              <a:t>6</a:t>
            </a:r>
            <a:r>
              <a:rPr lang="zh-CN" altLang="en-US" sz="2000" dirty="0">
                <a:sym typeface="+mn-ea"/>
              </a:rPr>
              <a:t>）</a:t>
            </a:r>
            <a:r>
              <a:rPr lang="zh-CN" altLang="en-US" sz="2000" b="1" dirty="0">
                <a:sym typeface="+mn-ea"/>
              </a:rPr>
              <a:t>健身项目：</a:t>
            </a:r>
            <a:r>
              <a:rPr lang="zh-CN" altLang="en-US" sz="2000" dirty="0">
                <a:sym typeface="+mn-ea"/>
              </a:rPr>
              <a:t>从团购内容提取出“桌球”</a:t>
            </a:r>
            <a:r>
              <a:rPr lang="en-US" altLang="zh-CN" sz="2000" dirty="0">
                <a:sym typeface="+mn-ea"/>
              </a:rPr>
              <a:t>|</a:t>
            </a:r>
            <a:r>
              <a:rPr lang="zh-CN" altLang="en-US" sz="2000" dirty="0">
                <a:sym typeface="+mn-ea"/>
              </a:rPr>
              <a:t>“瑜伽”</a:t>
            </a:r>
            <a:r>
              <a:rPr lang="en-US" altLang="zh-CN" sz="2000" dirty="0">
                <a:sym typeface="+mn-ea"/>
              </a:rPr>
              <a:t>|</a:t>
            </a:r>
            <a:r>
              <a:rPr lang="zh-CN" altLang="en-US" sz="2000" dirty="0">
                <a:sym typeface="+mn-ea"/>
              </a:rPr>
              <a:t>“舞蹈”</a:t>
            </a:r>
            <a:r>
              <a:rPr lang="en-US" altLang="zh-CN" sz="2000" dirty="0">
                <a:sym typeface="+mn-ea"/>
              </a:rPr>
              <a:t>|</a:t>
            </a:r>
            <a:r>
              <a:rPr lang="zh-CN" altLang="en-US" sz="2000" dirty="0">
                <a:sym typeface="+mn-ea"/>
              </a:rPr>
              <a:t>“健身”，如果缺失就使用其标题相关信息补充。（如“复旦台球馆”标记为台球项）。</a:t>
            </a:r>
            <a:endParaRPr lang="zh-CN" altLang="en-US" sz="2000" dirty="0">
              <a:sym typeface="+mn-ea"/>
            </a:endParaRPr>
          </a:p>
          <a:p>
            <a:endParaRPr lang="zh-CN" altLang="en-US" sz="2000" dirty="0"/>
          </a:p>
          <a:p>
            <a:endParaRPr lang="zh-CN" altLang="en-US" sz="2000" dirty="0">
              <a:sym typeface="+mn-ea"/>
            </a:endParaRPr>
          </a:p>
          <a:p>
            <a:endParaRPr lang="en-US" altLang="zh-CN" sz="2000" dirty="0"/>
          </a:p>
          <a:p>
            <a:endParaRPr lang="zh-CN" altLang="en-US" sz="2000" dirty="0">
              <a:sym typeface="+mn-ea"/>
            </a:endParaRPr>
          </a:p>
          <a:p>
            <a:endParaRPr lang="zh-CN" altLang="en-US" sz="2000" dirty="0">
              <a:sym typeface="+mn-ea"/>
            </a:endParaRPr>
          </a:p>
          <a:p>
            <a:endParaRPr lang="zh-CN" altLang="en-US" sz="2000" dirty="0">
              <a:sym typeface="+mn-ea"/>
            </a:endParaRPr>
          </a:p>
        </p:txBody>
      </p:sp>
      <p:cxnSp>
        <p:nvCxnSpPr>
          <p:cNvPr id="14" name="直接箭头连接符 13"/>
          <p:cNvCxnSpPr/>
          <p:nvPr/>
        </p:nvCxnSpPr>
        <p:spPr>
          <a:xfrm flipH="1">
            <a:off x="4766310" y="1638300"/>
            <a:ext cx="787400" cy="370967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 name="直接箭头连接符 1"/>
          <p:cNvCxnSpPr/>
          <p:nvPr/>
        </p:nvCxnSpPr>
        <p:spPr>
          <a:xfrm flipH="1">
            <a:off x="4744085" y="1649730"/>
            <a:ext cx="786765" cy="319341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1"/>
          <a:stretch>
            <a:fillRect/>
          </a:stretch>
        </p:blipFill>
        <p:spPr>
          <a:xfrm>
            <a:off x="6641465" y="2708275"/>
            <a:ext cx="4038600" cy="3748405"/>
          </a:xfrm>
          <a:prstGeom prst="rect">
            <a:avLst/>
          </a:prstGeom>
        </p:spPr>
      </p:pic>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39515" y="19685"/>
            <a:ext cx="4625975" cy="1117016"/>
            <a:chOff x="4388795" y="199351"/>
            <a:chExt cx="3414409" cy="1117331"/>
          </a:xfrm>
        </p:grpSpPr>
        <p:sp>
          <p:nvSpPr>
            <p:cNvPr id="5" name="矩形 4"/>
            <p:cNvSpPr/>
            <p:nvPr/>
          </p:nvSpPr>
          <p:spPr>
            <a:xfrm>
              <a:off x="4388795" y="496112"/>
              <a:ext cx="3414409" cy="62257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 name="文本框 2"/>
            <p:cNvSpPr txBox="1"/>
            <p:nvPr/>
          </p:nvSpPr>
          <p:spPr>
            <a:xfrm>
              <a:off x="5693922" y="199351"/>
              <a:ext cx="804156" cy="645342"/>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defRPr kumimoji="0" sz="5400" b="0" i="0" u="none" strike="noStrike" cap="none" spc="0" normalizeH="0" baseline="0">
                  <a:ln>
                    <a:noFill/>
                  </a:ln>
                  <a:solidFill>
                    <a:prstClr val="black"/>
                  </a:solidFill>
                  <a:effectLst/>
                  <a:uLnTx/>
                  <a:uFillTx/>
                  <a:latin typeface="Geometr415 Blk BT" panose="020B0802020204020303" pitchFamily="34" charset="0"/>
                  <a:ea typeface="微软雅黑" panose="020B050302020402020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rPr>
                <a:t>01</a:t>
              </a:r>
              <a:endParaRPr kumimoji="0" lang="zh-CN" altLang="en-US"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endParaRPr>
            </a:p>
          </p:txBody>
        </p:sp>
        <p:sp>
          <p:nvSpPr>
            <p:cNvPr id="4" name="文本框 3"/>
            <p:cNvSpPr txBox="1"/>
            <p:nvPr/>
          </p:nvSpPr>
          <p:spPr>
            <a:xfrm>
              <a:off x="4507151" y="794565"/>
              <a:ext cx="3177700" cy="522117"/>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a:sym typeface="+mn-ea"/>
                </a:rPr>
                <a:t>数据预处理</a:t>
              </a:r>
              <a:endParaRPr lang="zh-CN" altLang="en-US" sz="2800" dirty="0">
                <a:sym typeface="+mn-ea"/>
              </a:endParaRPr>
            </a:p>
          </p:txBody>
        </p:sp>
      </p:grpSp>
      <p:graphicFrame>
        <p:nvGraphicFramePr>
          <p:cNvPr id="2" name="表格 -1"/>
          <p:cNvGraphicFramePr/>
          <p:nvPr/>
        </p:nvGraphicFramePr>
        <p:xfrm>
          <a:off x="828040" y="1334770"/>
          <a:ext cx="3925570" cy="4808855"/>
        </p:xfrm>
        <a:graphic>
          <a:graphicData uri="http://schemas.openxmlformats.org/drawingml/2006/table">
            <a:tbl>
              <a:tblPr firstRow="1" bandRow="1">
                <a:tableStyleId>{5C22544A-7EE6-4342-B048-85BDC9FD1C3A}</a:tableStyleId>
              </a:tblPr>
              <a:tblGrid>
                <a:gridCol w="1402715"/>
                <a:gridCol w="1109345"/>
                <a:gridCol w="1413510"/>
              </a:tblGrid>
              <a:tr h="411480">
                <a:tc gridSpan="2">
                  <a:txBody>
                    <a:bodyPr/>
                    <a:lstStyle/>
                    <a:p>
                      <a:pPr indent="0" algn="ctr" fontAlgn="auto">
                        <a:lnSpc>
                          <a:spcPct val="150000"/>
                        </a:lnSpc>
                        <a:buNone/>
                      </a:pPr>
                      <a:r>
                        <a:rPr lang="zh-CN" altLang="en-US" sz="1800" b="0">
                          <a:solidFill>
                            <a:srgbClr val="FFFFFF"/>
                          </a:solidFill>
                          <a:highlight>
                            <a:srgbClr val="2F75B5"/>
                          </a:highlight>
                          <a:latin typeface="宋体" panose="02010600030101010101" pitchFamily="2" charset="-122"/>
                          <a:cs typeface="宋体" panose="02010600030101010101" pitchFamily="2" charset="-122"/>
                        </a:rPr>
                        <a:t>变量类型</a:t>
                      </a:r>
                      <a:endParaRPr lang="zh-CN" altLang="en-US" sz="1800" b="0">
                        <a:solidFill>
                          <a:srgbClr val="FFFFFF"/>
                        </a:solidFill>
                        <a:highlight>
                          <a:srgbClr val="2F75B5"/>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2F75B5"/>
                    </a:solidFill>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a:txBody>
                    <a:bodyPr/>
                    <a:lstStyle/>
                    <a:p>
                      <a:pPr indent="0" algn="ctr" fontAlgn="auto">
                        <a:lnSpc>
                          <a:spcPct val="150000"/>
                        </a:lnSpc>
                        <a:buNone/>
                      </a:pPr>
                      <a:r>
                        <a:rPr lang="zh-CN" altLang="en-US" sz="1800" b="0">
                          <a:solidFill>
                            <a:srgbClr val="FFFFFF"/>
                          </a:solidFill>
                          <a:highlight>
                            <a:srgbClr val="2F75B5"/>
                          </a:highlight>
                          <a:latin typeface="宋体" panose="02010600030101010101" pitchFamily="2" charset="-122"/>
                          <a:cs typeface="宋体" panose="02010600030101010101" pitchFamily="2" charset="-122"/>
                        </a:rPr>
                        <a:t>变量名</a:t>
                      </a:r>
                      <a:endParaRPr lang="zh-CN" altLang="en-US" sz="1800" b="0">
                        <a:solidFill>
                          <a:srgbClr val="FFFFFF"/>
                        </a:solidFill>
                        <a:highlight>
                          <a:srgbClr val="2F75B5"/>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2F75B5"/>
                    </a:solidFill>
                  </a:tcPr>
                </a:tc>
              </a:tr>
              <a:tr h="215265">
                <a:tc gridSpan="2">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因变量</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团购数</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215265">
                <a:tc rowSpan="10">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自变量</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rowSpan="3">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连续变量</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gn="ctr" fontAlgn="auto">
                        <a:lnSpc>
                          <a:spcPct val="150000"/>
                        </a:lnSpc>
                        <a:buNone/>
                      </a:pPr>
                      <a:r>
                        <a:rPr lang="zh-CN" altLang="en-US" sz="1800" b="0">
                          <a:solidFill>
                            <a:schemeClr val="tx1"/>
                          </a:solidFill>
                          <a:highlight>
                            <a:srgbClr val="DDEBF7"/>
                          </a:highlight>
                          <a:latin typeface="宋体" panose="02010600030101010101" pitchFamily="2" charset="-122"/>
                          <a:cs typeface="宋体" panose="02010600030101010101" pitchFamily="2" charset="-122"/>
                        </a:rPr>
                        <a:t>评分</a:t>
                      </a:r>
                      <a:endParaRPr lang="zh-CN" altLang="en-US" sz="1800" b="0">
                        <a:solidFill>
                          <a:schemeClr val="tx1"/>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21526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fontAlgn="auto">
                        <a:lnSpc>
                          <a:spcPct val="150000"/>
                        </a:lnSpc>
                        <a:buNone/>
                      </a:pPr>
                      <a:r>
                        <a:rPr lang="zh-CN" altLang="en-US" sz="1800" b="0">
                          <a:solidFill>
                            <a:schemeClr val="tx1"/>
                          </a:solidFill>
                          <a:highlight>
                            <a:srgbClr val="DDEBF7"/>
                          </a:highlight>
                          <a:latin typeface="宋体" panose="02010600030101010101" pitchFamily="2" charset="-122"/>
                          <a:cs typeface="宋体" panose="02010600030101010101" pitchFamily="2" charset="-122"/>
                        </a:rPr>
                        <a:t>评论数</a:t>
                      </a:r>
                      <a:endParaRPr lang="zh-CN" altLang="en-US" sz="1800" b="0">
                        <a:solidFill>
                          <a:schemeClr val="tx1"/>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41148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ctr" fontAlgn="auto">
                        <a:lnSpc>
                          <a:spcPct val="150000"/>
                        </a:lnSpc>
                        <a:buNone/>
                      </a:pPr>
                      <a:r>
                        <a:rPr lang="zh-CN" altLang="en-US" sz="1800" b="0">
                          <a:solidFill>
                            <a:schemeClr val="tx1"/>
                          </a:solidFill>
                          <a:highlight>
                            <a:srgbClr val="DDEBF7"/>
                          </a:highlight>
                          <a:latin typeface="宋体" panose="02010600030101010101" pitchFamily="2" charset="-122"/>
                          <a:cs typeface="宋体" panose="02010600030101010101" pitchFamily="2" charset="-122"/>
                        </a:rPr>
                        <a:t>团购价格</a:t>
                      </a:r>
                      <a:endParaRPr lang="zh-CN" altLang="en-US" sz="1800" b="0">
                        <a:solidFill>
                          <a:schemeClr val="tx1"/>
                        </a:solidFill>
                        <a:highlight>
                          <a:srgbClr val="DDEBF7"/>
                        </a:highlight>
                        <a:latin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41148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rowSpan="3">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分类变量</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gn="ctr" fontAlgn="auto">
                        <a:lnSpc>
                          <a:spcPct val="150000"/>
                        </a:lnSpc>
                        <a:buNone/>
                      </a:pPr>
                      <a:r>
                        <a:rPr lang="zh-CN" altLang="en-US" sz="1800" b="0">
                          <a:solidFill>
                            <a:schemeClr val="tx1"/>
                          </a:solidFill>
                          <a:highlight>
                            <a:srgbClr val="DDEBF7"/>
                          </a:highlight>
                          <a:latin typeface="宋体" panose="02010600030101010101" pitchFamily="2" charset="-122"/>
                          <a:cs typeface="宋体" panose="02010600030101010101" pitchFamily="2" charset="-122"/>
                        </a:rPr>
                        <a:t>规格</a:t>
                      </a:r>
                      <a:endParaRPr lang="zh-CN" altLang="en-US" sz="1800" b="0">
                        <a:solidFill>
                          <a:schemeClr val="tx1"/>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43116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fontAlgn="auto">
                        <a:lnSpc>
                          <a:spcPct val="150000"/>
                        </a:lnSpc>
                        <a:buNone/>
                      </a:pPr>
                      <a:r>
                        <a:rPr lang="zh-CN" altLang="en-US" sz="1800" b="0">
                          <a:solidFill>
                            <a:schemeClr val="tx1"/>
                          </a:solidFill>
                          <a:highlight>
                            <a:srgbClr val="DDEBF7"/>
                          </a:highlight>
                          <a:latin typeface="宋体" panose="02010600030101010101" pitchFamily="2" charset="-122"/>
                          <a:cs typeface="宋体" panose="02010600030101010101" pitchFamily="2" charset="-122"/>
                        </a:rPr>
                        <a:t>可用时间</a:t>
                      </a:r>
                      <a:endParaRPr lang="zh-CN" altLang="en-US" sz="1800" b="0">
                        <a:solidFill>
                          <a:schemeClr val="tx1"/>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43053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ctr" fontAlgn="auto">
                        <a:lnSpc>
                          <a:spcPct val="150000"/>
                        </a:lnSpc>
                        <a:buNone/>
                      </a:pPr>
                      <a:r>
                        <a:rPr lang="zh-CN" altLang="en-US" sz="1800" b="0">
                          <a:solidFill>
                            <a:schemeClr val="tx1"/>
                          </a:solidFill>
                          <a:highlight>
                            <a:srgbClr val="DDEBF7"/>
                          </a:highlight>
                          <a:latin typeface="宋体" panose="02010600030101010101" pitchFamily="2" charset="-122"/>
                          <a:cs typeface="宋体" panose="02010600030101010101" pitchFamily="2" charset="-122"/>
                        </a:rPr>
                        <a:t>预约说明</a:t>
                      </a:r>
                      <a:endParaRPr lang="zh-CN" altLang="en-US" sz="1800" b="0">
                        <a:solidFill>
                          <a:schemeClr val="tx1"/>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21526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rowSpan="3">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文本数据</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gn="ctr" fontAlgn="auto">
                        <a:lnSpc>
                          <a:spcPct val="150000"/>
                        </a:lnSpc>
                        <a:buNone/>
                      </a:pPr>
                      <a:r>
                        <a:rPr lang="zh-CN" altLang="en-US" sz="1800" b="0">
                          <a:solidFill>
                            <a:schemeClr val="tx1"/>
                          </a:solidFill>
                          <a:highlight>
                            <a:srgbClr val="DDEBF7"/>
                          </a:highlight>
                          <a:latin typeface="宋体" panose="02010600030101010101" pitchFamily="2" charset="-122"/>
                          <a:cs typeface="宋体" panose="02010600030101010101" pitchFamily="2" charset="-122"/>
                        </a:rPr>
                        <a:t>标题</a:t>
                      </a:r>
                      <a:endParaRPr lang="zh-CN" altLang="en-US" sz="1800" b="0">
                        <a:solidFill>
                          <a:schemeClr val="tx1"/>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43053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fontAlgn="auto">
                        <a:lnSpc>
                          <a:spcPct val="150000"/>
                        </a:lnSpc>
                        <a:buNone/>
                      </a:pPr>
                      <a:r>
                        <a:rPr lang="zh-CN" altLang="en-US" sz="1800" b="0">
                          <a:solidFill>
                            <a:schemeClr val="tx1"/>
                          </a:solidFill>
                          <a:highlight>
                            <a:srgbClr val="DDEBF7"/>
                          </a:highlight>
                          <a:latin typeface="宋体" panose="02010600030101010101" pitchFamily="2" charset="-122"/>
                          <a:cs typeface="宋体" panose="02010600030101010101" pitchFamily="2" charset="-122"/>
                        </a:rPr>
                        <a:t>团购内容</a:t>
                      </a:r>
                      <a:endParaRPr lang="zh-CN" altLang="en-US" sz="1800" b="0">
                        <a:solidFill>
                          <a:schemeClr val="tx1"/>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41148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ctr" fontAlgn="auto">
                        <a:lnSpc>
                          <a:spcPct val="150000"/>
                        </a:lnSpc>
                        <a:buNone/>
                      </a:pPr>
                      <a:r>
                        <a:rPr lang="zh-CN" altLang="en-US" sz="1800" b="0">
                          <a:solidFill>
                            <a:schemeClr val="tx1"/>
                          </a:solidFill>
                          <a:highlight>
                            <a:srgbClr val="DDEBF7"/>
                          </a:highlight>
                          <a:latin typeface="宋体" panose="02010600030101010101" pitchFamily="2" charset="-122"/>
                          <a:cs typeface="宋体" panose="02010600030101010101" pitchFamily="2" charset="-122"/>
                        </a:rPr>
                        <a:t>温馨提示</a:t>
                      </a:r>
                      <a:endParaRPr lang="zh-CN" altLang="en-US" sz="1800" b="0">
                        <a:solidFill>
                          <a:schemeClr val="tx1"/>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43053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时间数据</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gn="ctr" fontAlgn="auto">
                        <a:lnSpc>
                          <a:spcPct val="150000"/>
                        </a:lnSpc>
                        <a:buNone/>
                      </a:pPr>
                      <a:r>
                        <a:rPr lang="zh-CN" altLang="en-US" sz="1800" b="1">
                          <a:solidFill>
                            <a:srgbClr val="C00000"/>
                          </a:solidFill>
                          <a:highlight>
                            <a:srgbClr val="DDEBF7"/>
                          </a:highlight>
                          <a:latin typeface="宋体" panose="02010600030101010101" pitchFamily="2" charset="-122"/>
                          <a:cs typeface="宋体" panose="02010600030101010101" pitchFamily="2" charset="-122"/>
                        </a:rPr>
                        <a:t>有效期</a:t>
                      </a:r>
                      <a:endParaRPr lang="zh-CN" altLang="en-US" sz="1800" b="1">
                        <a:solidFill>
                          <a:srgbClr val="C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bl>
          </a:graphicData>
        </a:graphic>
      </p:graphicFrame>
      <p:sp>
        <p:nvSpPr>
          <p:cNvPr id="13" name="文本框 12"/>
          <p:cNvSpPr txBox="1"/>
          <p:nvPr/>
        </p:nvSpPr>
        <p:spPr>
          <a:xfrm>
            <a:off x="5507990" y="1477645"/>
            <a:ext cx="5581650" cy="3784600"/>
          </a:xfrm>
          <a:prstGeom prst="rect">
            <a:avLst/>
          </a:prstGeom>
          <a:noFill/>
        </p:spPr>
        <p:txBody>
          <a:bodyPr wrap="square" rtlCol="0" anchor="t">
            <a:spAutoFit/>
          </a:bodyPr>
          <a:lstStyle/>
          <a:p>
            <a:r>
              <a:rPr lang="en-US" altLang="zh-CN" sz="2000" dirty="0">
                <a:sym typeface="+mn-ea"/>
              </a:rPr>
              <a:t>6</a:t>
            </a:r>
            <a:r>
              <a:rPr lang="zh-CN" altLang="en-US" sz="2000" dirty="0">
                <a:sym typeface="+mn-ea"/>
              </a:rPr>
              <a:t>）</a:t>
            </a:r>
            <a:r>
              <a:rPr lang="zh-CN" altLang="en-US" sz="2000" b="1" dirty="0">
                <a:sym typeface="+mn-ea"/>
              </a:rPr>
              <a:t>健身项目：</a:t>
            </a:r>
            <a:r>
              <a:rPr lang="zh-CN" altLang="en-US" sz="2000" dirty="0">
                <a:sym typeface="+mn-ea"/>
              </a:rPr>
              <a:t>从团购内容提取出“桌球”</a:t>
            </a:r>
            <a:r>
              <a:rPr lang="en-US" altLang="zh-CN" sz="2000" dirty="0">
                <a:sym typeface="+mn-ea"/>
              </a:rPr>
              <a:t>|</a:t>
            </a:r>
            <a:r>
              <a:rPr lang="zh-CN" altLang="en-US" sz="2000" dirty="0">
                <a:sym typeface="+mn-ea"/>
              </a:rPr>
              <a:t>“瑜伽”</a:t>
            </a:r>
            <a:r>
              <a:rPr lang="en-US" altLang="zh-CN" sz="2000" dirty="0">
                <a:sym typeface="+mn-ea"/>
              </a:rPr>
              <a:t>|</a:t>
            </a:r>
            <a:r>
              <a:rPr lang="zh-CN" altLang="en-US" sz="2000" dirty="0">
                <a:sym typeface="+mn-ea"/>
              </a:rPr>
              <a:t>“舞蹈”</a:t>
            </a:r>
            <a:r>
              <a:rPr lang="en-US" altLang="zh-CN" sz="2000" dirty="0">
                <a:sym typeface="+mn-ea"/>
              </a:rPr>
              <a:t>|</a:t>
            </a:r>
            <a:r>
              <a:rPr lang="zh-CN" altLang="en-US" sz="2000" dirty="0">
                <a:sym typeface="+mn-ea"/>
              </a:rPr>
              <a:t>“健身”，如果缺失就使用其标题相关信息补充。（如“复旦台球馆”标记为台球项）。</a:t>
            </a:r>
            <a:endParaRPr lang="zh-CN" altLang="en-US" sz="2000" dirty="0">
              <a:sym typeface="+mn-ea"/>
            </a:endParaRPr>
          </a:p>
          <a:p>
            <a:endParaRPr lang="zh-CN" altLang="en-US" sz="2000" dirty="0">
              <a:sym typeface="+mn-ea"/>
            </a:endParaRPr>
          </a:p>
          <a:p>
            <a:r>
              <a:rPr lang="en-US" altLang="zh-CN" sz="2000" dirty="0">
                <a:sym typeface="+mn-ea"/>
              </a:rPr>
              <a:t>7</a:t>
            </a:r>
            <a:r>
              <a:rPr lang="zh-CN" altLang="en-US" sz="2000" dirty="0">
                <a:sym typeface="+mn-ea"/>
              </a:rPr>
              <a:t>）从有效期列中提取出“起始年份”“有效天数”；缺失的有效天数 </a:t>
            </a:r>
            <a:r>
              <a:rPr lang="en-US" altLang="zh-CN" sz="2000" dirty="0">
                <a:sym typeface="+mn-ea"/>
              </a:rPr>
              <a:t>&lt;- </a:t>
            </a:r>
            <a:r>
              <a:rPr lang="zh-CN" altLang="en-US" sz="2000" dirty="0">
                <a:sym typeface="+mn-ea"/>
              </a:rPr>
              <a:t>有效天数众数</a:t>
            </a:r>
            <a:endParaRPr lang="zh-CN" altLang="en-US" sz="2000" dirty="0"/>
          </a:p>
          <a:p>
            <a:endParaRPr lang="zh-CN" altLang="en-US" sz="2000" dirty="0">
              <a:sym typeface="+mn-ea"/>
            </a:endParaRPr>
          </a:p>
          <a:p>
            <a:endParaRPr lang="en-US" altLang="zh-CN" sz="2000" dirty="0"/>
          </a:p>
          <a:p>
            <a:endParaRPr lang="zh-CN" altLang="en-US" sz="2000" dirty="0">
              <a:sym typeface="+mn-ea"/>
            </a:endParaRPr>
          </a:p>
          <a:p>
            <a:endParaRPr lang="zh-CN" altLang="en-US" sz="2000" dirty="0">
              <a:sym typeface="+mn-ea"/>
            </a:endParaRPr>
          </a:p>
          <a:p>
            <a:endParaRPr lang="zh-CN" altLang="en-US" sz="2000" dirty="0">
              <a:sym typeface="+mn-ea"/>
            </a:endParaRPr>
          </a:p>
        </p:txBody>
      </p:sp>
      <p:cxnSp>
        <p:nvCxnSpPr>
          <p:cNvPr id="14" name="直接箭头连接符 13"/>
          <p:cNvCxnSpPr>
            <a:stCxn id="13" idx="1"/>
          </p:cNvCxnSpPr>
          <p:nvPr/>
        </p:nvCxnSpPr>
        <p:spPr>
          <a:xfrm flipH="1">
            <a:off x="4753610" y="3369945"/>
            <a:ext cx="754380" cy="282194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03320" y="19685"/>
            <a:ext cx="4705350" cy="1116997"/>
            <a:chOff x="4388795" y="199351"/>
            <a:chExt cx="3414409" cy="1117349"/>
          </a:xfrm>
        </p:grpSpPr>
        <p:sp>
          <p:nvSpPr>
            <p:cNvPr id="5" name="矩形 4"/>
            <p:cNvSpPr/>
            <p:nvPr/>
          </p:nvSpPr>
          <p:spPr>
            <a:xfrm>
              <a:off x="4388795" y="496112"/>
              <a:ext cx="3414409" cy="62257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 name="文本框 2"/>
            <p:cNvSpPr txBox="1"/>
            <p:nvPr/>
          </p:nvSpPr>
          <p:spPr>
            <a:xfrm>
              <a:off x="5693922" y="199351"/>
              <a:ext cx="804156" cy="645363"/>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defRPr kumimoji="0" sz="5400" b="0" i="0" u="none" strike="noStrike" cap="none" spc="0" normalizeH="0" baseline="0">
                  <a:ln>
                    <a:noFill/>
                  </a:ln>
                  <a:solidFill>
                    <a:prstClr val="black"/>
                  </a:solidFill>
                  <a:effectLst/>
                  <a:uLnTx/>
                  <a:uFillTx/>
                  <a:latin typeface="Geometr415 Blk BT" panose="020B0802020204020303" pitchFamily="34" charset="0"/>
                  <a:ea typeface="微软雅黑" panose="020B050302020402020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rPr>
                <a:t>01</a:t>
              </a:r>
              <a:endParaRPr kumimoji="0" lang="zh-CN" altLang="en-US"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endParaRPr>
            </a:p>
          </p:txBody>
        </p:sp>
        <p:sp>
          <p:nvSpPr>
            <p:cNvPr id="4" name="文本框 3"/>
            <p:cNvSpPr txBox="1"/>
            <p:nvPr/>
          </p:nvSpPr>
          <p:spPr>
            <a:xfrm>
              <a:off x="4507151" y="794565"/>
              <a:ext cx="3177700" cy="522135"/>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a:sym typeface="+mn-ea"/>
                </a:rPr>
                <a:t>数据预处理</a:t>
              </a:r>
              <a:r>
                <a:rPr lang="en-US" altLang="zh-CN" sz="2800" dirty="0">
                  <a:sym typeface="+mn-ea"/>
                </a:rPr>
                <a:t>--</a:t>
              </a:r>
              <a:r>
                <a:rPr lang="zh-CN" altLang="en-US" sz="2800" dirty="0">
                  <a:sym typeface="+mn-ea"/>
                </a:rPr>
                <a:t>提取衍生变量</a:t>
              </a:r>
              <a:endParaRPr lang="zh-CN" altLang="en-US" sz="2800" dirty="0">
                <a:sym typeface="+mn-ea"/>
              </a:endParaRPr>
            </a:p>
          </p:txBody>
        </p:sp>
      </p:grpSp>
      <p:graphicFrame>
        <p:nvGraphicFramePr>
          <p:cNvPr id="2" name="表格 -1"/>
          <p:cNvGraphicFramePr/>
          <p:nvPr/>
        </p:nvGraphicFramePr>
        <p:xfrm>
          <a:off x="828040" y="1334770"/>
          <a:ext cx="3925570" cy="4808855"/>
        </p:xfrm>
        <a:graphic>
          <a:graphicData uri="http://schemas.openxmlformats.org/drawingml/2006/table">
            <a:tbl>
              <a:tblPr firstRow="1" bandRow="1">
                <a:tableStyleId>{5C22544A-7EE6-4342-B048-85BDC9FD1C3A}</a:tableStyleId>
              </a:tblPr>
              <a:tblGrid>
                <a:gridCol w="1402715"/>
                <a:gridCol w="1109345"/>
                <a:gridCol w="1413510"/>
              </a:tblGrid>
              <a:tr h="411480">
                <a:tc gridSpan="2">
                  <a:txBody>
                    <a:bodyPr/>
                    <a:lstStyle/>
                    <a:p>
                      <a:pPr indent="0" algn="ctr" fontAlgn="auto">
                        <a:lnSpc>
                          <a:spcPct val="150000"/>
                        </a:lnSpc>
                        <a:buNone/>
                      </a:pPr>
                      <a:r>
                        <a:rPr lang="zh-CN" altLang="en-US" sz="1800" b="0">
                          <a:solidFill>
                            <a:srgbClr val="FFFFFF"/>
                          </a:solidFill>
                          <a:highlight>
                            <a:srgbClr val="2F75B5"/>
                          </a:highlight>
                          <a:latin typeface="宋体" panose="02010600030101010101" pitchFamily="2" charset="-122"/>
                          <a:cs typeface="宋体" panose="02010600030101010101" pitchFamily="2" charset="-122"/>
                        </a:rPr>
                        <a:t>变量类型</a:t>
                      </a:r>
                      <a:endParaRPr lang="zh-CN" altLang="en-US" sz="1800" b="0">
                        <a:solidFill>
                          <a:srgbClr val="FFFFFF"/>
                        </a:solidFill>
                        <a:highlight>
                          <a:srgbClr val="2F75B5"/>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2F75B5"/>
                    </a:solidFill>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a:txBody>
                    <a:bodyPr/>
                    <a:lstStyle/>
                    <a:p>
                      <a:pPr indent="0" algn="ctr" fontAlgn="auto">
                        <a:lnSpc>
                          <a:spcPct val="150000"/>
                        </a:lnSpc>
                        <a:buNone/>
                      </a:pPr>
                      <a:r>
                        <a:rPr lang="zh-CN" altLang="en-US" sz="1800" b="0">
                          <a:solidFill>
                            <a:srgbClr val="FFFFFF"/>
                          </a:solidFill>
                          <a:highlight>
                            <a:srgbClr val="2F75B5"/>
                          </a:highlight>
                          <a:latin typeface="宋体" panose="02010600030101010101" pitchFamily="2" charset="-122"/>
                          <a:cs typeface="宋体" panose="02010600030101010101" pitchFamily="2" charset="-122"/>
                        </a:rPr>
                        <a:t>变量名</a:t>
                      </a:r>
                      <a:endParaRPr lang="zh-CN" altLang="en-US" sz="1800" b="0">
                        <a:solidFill>
                          <a:srgbClr val="FFFFFF"/>
                        </a:solidFill>
                        <a:highlight>
                          <a:srgbClr val="2F75B5"/>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2F75B5"/>
                    </a:solidFill>
                  </a:tcPr>
                </a:tc>
              </a:tr>
              <a:tr h="215265">
                <a:tc gridSpan="2">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因变量</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团购数</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215265">
                <a:tc rowSpan="10">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自变量</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rowSpan="3">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连续变量</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gn="ctr" fontAlgn="auto">
                        <a:lnSpc>
                          <a:spcPct val="150000"/>
                        </a:lnSpc>
                        <a:buNone/>
                      </a:pPr>
                      <a:r>
                        <a:rPr lang="zh-CN" altLang="en-US" sz="1800" b="0">
                          <a:solidFill>
                            <a:schemeClr val="tx1"/>
                          </a:solidFill>
                          <a:highlight>
                            <a:srgbClr val="DDEBF7"/>
                          </a:highlight>
                          <a:latin typeface="宋体" panose="02010600030101010101" pitchFamily="2" charset="-122"/>
                          <a:cs typeface="宋体" panose="02010600030101010101" pitchFamily="2" charset="-122"/>
                        </a:rPr>
                        <a:t>评分</a:t>
                      </a:r>
                      <a:endParaRPr lang="zh-CN" altLang="en-US" sz="1800" b="0">
                        <a:solidFill>
                          <a:schemeClr val="tx1"/>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21526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fontAlgn="auto">
                        <a:lnSpc>
                          <a:spcPct val="150000"/>
                        </a:lnSpc>
                        <a:buNone/>
                      </a:pPr>
                      <a:r>
                        <a:rPr lang="zh-CN" altLang="en-US" sz="1800" b="0">
                          <a:solidFill>
                            <a:schemeClr val="tx1"/>
                          </a:solidFill>
                          <a:highlight>
                            <a:srgbClr val="DDEBF7"/>
                          </a:highlight>
                          <a:latin typeface="宋体" panose="02010600030101010101" pitchFamily="2" charset="-122"/>
                          <a:cs typeface="宋体" panose="02010600030101010101" pitchFamily="2" charset="-122"/>
                        </a:rPr>
                        <a:t>评论数</a:t>
                      </a:r>
                      <a:endParaRPr lang="zh-CN" altLang="en-US" sz="1800" b="0">
                        <a:solidFill>
                          <a:schemeClr val="tx1"/>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41148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ctr" fontAlgn="auto">
                        <a:lnSpc>
                          <a:spcPct val="150000"/>
                        </a:lnSpc>
                        <a:buNone/>
                      </a:pPr>
                      <a:r>
                        <a:rPr lang="zh-CN" altLang="en-US" sz="1800" b="0">
                          <a:solidFill>
                            <a:schemeClr val="tx1"/>
                          </a:solidFill>
                          <a:highlight>
                            <a:srgbClr val="DDEBF7"/>
                          </a:highlight>
                          <a:latin typeface="宋体" panose="02010600030101010101" pitchFamily="2" charset="-122"/>
                          <a:cs typeface="宋体" panose="02010600030101010101" pitchFamily="2" charset="-122"/>
                        </a:rPr>
                        <a:t>团购价格</a:t>
                      </a:r>
                      <a:endParaRPr lang="zh-CN" altLang="en-US" sz="1800" b="0">
                        <a:solidFill>
                          <a:schemeClr val="tx1"/>
                        </a:solidFill>
                        <a:highlight>
                          <a:srgbClr val="DDEBF7"/>
                        </a:highlight>
                        <a:latin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41148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rowSpan="3">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分类变量</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gn="ctr" fontAlgn="auto">
                        <a:lnSpc>
                          <a:spcPct val="150000"/>
                        </a:lnSpc>
                        <a:buNone/>
                      </a:pPr>
                      <a:r>
                        <a:rPr lang="zh-CN" altLang="en-US" sz="1800" b="0">
                          <a:solidFill>
                            <a:schemeClr val="tx1"/>
                          </a:solidFill>
                          <a:highlight>
                            <a:srgbClr val="DDEBF7"/>
                          </a:highlight>
                          <a:latin typeface="宋体" panose="02010600030101010101" pitchFamily="2" charset="-122"/>
                          <a:cs typeface="宋体" panose="02010600030101010101" pitchFamily="2" charset="-122"/>
                        </a:rPr>
                        <a:t>规格</a:t>
                      </a:r>
                      <a:endParaRPr lang="zh-CN" altLang="en-US" sz="1800" b="0">
                        <a:solidFill>
                          <a:schemeClr val="tx1"/>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43116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fontAlgn="auto">
                        <a:lnSpc>
                          <a:spcPct val="150000"/>
                        </a:lnSpc>
                        <a:buNone/>
                      </a:pPr>
                      <a:r>
                        <a:rPr lang="zh-CN" altLang="en-US" sz="1800" b="1">
                          <a:solidFill>
                            <a:srgbClr val="C00000"/>
                          </a:solidFill>
                          <a:highlight>
                            <a:srgbClr val="DDEBF7"/>
                          </a:highlight>
                          <a:latin typeface="宋体" panose="02010600030101010101" pitchFamily="2" charset="-122"/>
                          <a:cs typeface="宋体" panose="02010600030101010101" pitchFamily="2" charset="-122"/>
                        </a:rPr>
                        <a:t>可用时间</a:t>
                      </a:r>
                      <a:endParaRPr lang="zh-CN" altLang="en-US" sz="1800" b="1">
                        <a:solidFill>
                          <a:srgbClr val="C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43053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ctr" fontAlgn="auto">
                        <a:lnSpc>
                          <a:spcPct val="150000"/>
                        </a:lnSpc>
                        <a:buNone/>
                      </a:pPr>
                      <a:r>
                        <a:rPr lang="zh-CN" altLang="en-US" sz="1800" b="1">
                          <a:solidFill>
                            <a:srgbClr val="C00000"/>
                          </a:solidFill>
                          <a:highlight>
                            <a:srgbClr val="DDEBF7"/>
                          </a:highlight>
                          <a:latin typeface="宋体" panose="02010600030101010101" pitchFamily="2" charset="-122"/>
                          <a:cs typeface="宋体" panose="02010600030101010101" pitchFamily="2" charset="-122"/>
                        </a:rPr>
                        <a:t>预约说明</a:t>
                      </a:r>
                      <a:endParaRPr lang="zh-CN" altLang="en-US" sz="1800" b="1">
                        <a:solidFill>
                          <a:srgbClr val="C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21526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rowSpan="3">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文本数据</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gn="ctr" fontAlgn="auto">
                        <a:lnSpc>
                          <a:spcPct val="150000"/>
                        </a:lnSpc>
                        <a:buNone/>
                      </a:pPr>
                      <a:r>
                        <a:rPr lang="zh-CN" altLang="en-US" sz="1800" b="0">
                          <a:solidFill>
                            <a:schemeClr val="tx1"/>
                          </a:solidFill>
                          <a:highlight>
                            <a:srgbClr val="DDEBF7"/>
                          </a:highlight>
                          <a:latin typeface="宋体" panose="02010600030101010101" pitchFamily="2" charset="-122"/>
                          <a:cs typeface="宋体" panose="02010600030101010101" pitchFamily="2" charset="-122"/>
                        </a:rPr>
                        <a:t>标题</a:t>
                      </a:r>
                      <a:endParaRPr lang="zh-CN" altLang="en-US" sz="1800" b="0">
                        <a:solidFill>
                          <a:schemeClr val="tx1"/>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43053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fontAlgn="auto">
                        <a:lnSpc>
                          <a:spcPct val="150000"/>
                        </a:lnSpc>
                        <a:buNone/>
                      </a:pPr>
                      <a:r>
                        <a:rPr lang="zh-CN" altLang="en-US" sz="1800" b="1">
                          <a:solidFill>
                            <a:srgbClr val="C00000"/>
                          </a:solidFill>
                          <a:highlight>
                            <a:srgbClr val="DDEBF7"/>
                          </a:highlight>
                          <a:latin typeface="宋体" panose="02010600030101010101" pitchFamily="2" charset="-122"/>
                          <a:cs typeface="宋体" panose="02010600030101010101" pitchFamily="2" charset="-122"/>
                        </a:rPr>
                        <a:t>团购内容</a:t>
                      </a:r>
                      <a:endParaRPr lang="zh-CN" altLang="en-US" sz="1800" b="1">
                        <a:solidFill>
                          <a:srgbClr val="C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41148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ctr" fontAlgn="auto">
                        <a:lnSpc>
                          <a:spcPct val="150000"/>
                        </a:lnSpc>
                        <a:buNone/>
                      </a:pPr>
                      <a:r>
                        <a:rPr lang="zh-CN" altLang="en-US" sz="1800" b="1">
                          <a:solidFill>
                            <a:srgbClr val="C00000"/>
                          </a:solidFill>
                          <a:highlight>
                            <a:srgbClr val="DDEBF7"/>
                          </a:highlight>
                          <a:latin typeface="宋体" panose="02010600030101010101" pitchFamily="2" charset="-122"/>
                          <a:cs typeface="宋体" panose="02010600030101010101" pitchFamily="2" charset="-122"/>
                        </a:rPr>
                        <a:t>温馨提示</a:t>
                      </a:r>
                      <a:endParaRPr lang="zh-CN" altLang="en-US" sz="1800" b="1">
                        <a:solidFill>
                          <a:srgbClr val="C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43053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时间数据</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gn="ctr" fontAlgn="auto">
                        <a:lnSpc>
                          <a:spcPct val="150000"/>
                        </a:lnSpc>
                        <a:buNone/>
                      </a:pPr>
                      <a:r>
                        <a:rPr lang="zh-CN" altLang="en-US" sz="1800" b="0">
                          <a:solidFill>
                            <a:schemeClr val="tx1"/>
                          </a:solidFill>
                          <a:highlight>
                            <a:srgbClr val="DDEBF7"/>
                          </a:highlight>
                          <a:latin typeface="宋体" panose="02010600030101010101" pitchFamily="2" charset="-122"/>
                          <a:cs typeface="宋体" panose="02010600030101010101" pitchFamily="2" charset="-122"/>
                        </a:rPr>
                        <a:t>有效期</a:t>
                      </a:r>
                      <a:endParaRPr lang="zh-CN" altLang="en-US" sz="1800" b="0">
                        <a:solidFill>
                          <a:schemeClr val="tx1"/>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bl>
          </a:graphicData>
        </a:graphic>
      </p:graphicFrame>
      <p:sp>
        <p:nvSpPr>
          <p:cNvPr id="13" name="文本框 12"/>
          <p:cNvSpPr txBox="1"/>
          <p:nvPr/>
        </p:nvSpPr>
        <p:spPr>
          <a:xfrm>
            <a:off x="4922520" y="3645535"/>
            <a:ext cx="5581650" cy="2861310"/>
          </a:xfrm>
          <a:prstGeom prst="rect">
            <a:avLst/>
          </a:prstGeom>
          <a:noFill/>
        </p:spPr>
        <p:txBody>
          <a:bodyPr wrap="square" rtlCol="0" anchor="t">
            <a:spAutoFit/>
          </a:bodyPr>
          <a:lstStyle/>
          <a:p>
            <a:pPr fontAlgn="auto">
              <a:lnSpc>
                <a:spcPct val="150000"/>
              </a:lnSpc>
            </a:pPr>
            <a:r>
              <a:rPr lang="zh-CN" altLang="en-US" sz="2000" dirty="0">
                <a:sym typeface="+mn-ea"/>
              </a:rPr>
              <a:t>从“可用时间”提取“是否节假日通用”</a:t>
            </a:r>
            <a:endParaRPr lang="zh-CN" altLang="en-US" sz="2000" dirty="0">
              <a:sym typeface="+mn-ea"/>
            </a:endParaRPr>
          </a:p>
          <a:p>
            <a:pPr fontAlgn="auto">
              <a:lnSpc>
                <a:spcPct val="150000"/>
              </a:lnSpc>
            </a:pPr>
            <a:r>
              <a:rPr lang="zh-CN" altLang="en-US" sz="2000" dirty="0">
                <a:sym typeface="+mn-ea"/>
              </a:rPr>
              <a:t>从“预约说明”提取“是否无需预约”</a:t>
            </a:r>
            <a:endParaRPr lang="en-US" altLang="zh-CN" sz="2000" dirty="0"/>
          </a:p>
          <a:p>
            <a:pPr fontAlgn="auto">
              <a:lnSpc>
                <a:spcPct val="150000"/>
              </a:lnSpc>
            </a:pPr>
            <a:endParaRPr lang="zh-CN" altLang="en-US" sz="2000" dirty="0">
              <a:sym typeface="+mn-ea"/>
            </a:endParaRPr>
          </a:p>
          <a:p>
            <a:pPr fontAlgn="auto">
              <a:lnSpc>
                <a:spcPct val="150000"/>
              </a:lnSpc>
            </a:pPr>
            <a:r>
              <a:rPr lang="zh-CN" altLang="en-US" sz="2000" dirty="0">
                <a:sym typeface="+mn-ea"/>
              </a:rPr>
              <a:t>从“团购内容”提取“是否仅体验”</a:t>
            </a:r>
            <a:endParaRPr lang="en-US" altLang="zh-CN" sz="2000" dirty="0">
              <a:sym typeface="+mn-ea"/>
            </a:endParaRPr>
          </a:p>
          <a:p>
            <a:pPr fontAlgn="auto">
              <a:lnSpc>
                <a:spcPct val="150000"/>
              </a:lnSpc>
            </a:pPr>
            <a:r>
              <a:rPr lang="zh-CN" altLang="en-US" sz="2000" dirty="0">
                <a:sym typeface="+mn-ea"/>
              </a:rPr>
              <a:t>从“温馨提示”提取“是否有礼品”</a:t>
            </a:r>
            <a:r>
              <a:rPr lang="en-US" altLang="zh-CN" sz="2000" dirty="0">
                <a:sym typeface="+mn-ea"/>
              </a:rPr>
              <a:t>/</a:t>
            </a:r>
            <a:r>
              <a:rPr lang="zh-CN" altLang="en-US" sz="2000" dirty="0">
                <a:sym typeface="+mn-ea"/>
              </a:rPr>
              <a:t>“是否仅限本人”</a:t>
            </a:r>
            <a:r>
              <a:rPr lang="en-US" altLang="zh-CN" sz="2000" dirty="0">
                <a:sym typeface="+mn-ea"/>
              </a:rPr>
              <a:t>/</a:t>
            </a:r>
            <a:r>
              <a:rPr lang="zh-CN" altLang="en-US" sz="2000" dirty="0">
                <a:sym typeface="+mn-ea"/>
              </a:rPr>
              <a:t>“是否有温馨提示”</a:t>
            </a:r>
            <a:endParaRPr lang="zh-CN" altLang="en-US" sz="2000" dirty="0">
              <a:sym typeface="+mn-ea"/>
            </a:endParaRPr>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1" fmla="*/ 0 w 3505845"/>
              <a:gd name="connsiteY0-2" fmla="*/ 0 h 4673580"/>
              <a:gd name="connsiteX1-3" fmla="*/ 3505845 w 3505845"/>
              <a:gd name="connsiteY1-4" fmla="*/ 0 h 4673580"/>
              <a:gd name="connsiteX2-5" fmla="*/ 3486795 w 3505845"/>
              <a:gd name="connsiteY2-6" fmla="*/ 2247900 h 4673580"/>
              <a:gd name="connsiteX3-7" fmla="*/ 3505845 w 3505845"/>
              <a:gd name="connsiteY3-8" fmla="*/ 4673580 h 4673580"/>
              <a:gd name="connsiteX4-9" fmla="*/ 0 w 3505845"/>
              <a:gd name="connsiteY4-10" fmla="*/ 4673580 h 4673580"/>
              <a:gd name="connsiteX5" fmla="*/ 0 w 3505845"/>
              <a:gd name="connsiteY5" fmla="*/ 0 h 4673580"/>
              <a:gd name="connsiteX0-11" fmla="*/ 0 w 3505845"/>
              <a:gd name="connsiteY0-12" fmla="*/ 0 h 4673580"/>
              <a:gd name="connsiteX1-13" fmla="*/ 3505845 w 3505845"/>
              <a:gd name="connsiteY1-14" fmla="*/ 0 h 4673580"/>
              <a:gd name="connsiteX2-15" fmla="*/ 3486795 w 3505845"/>
              <a:gd name="connsiteY2-16" fmla="*/ 2247900 h 4673580"/>
              <a:gd name="connsiteX3-17" fmla="*/ 3486795 w 3505845"/>
              <a:gd name="connsiteY3-18" fmla="*/ 3524250 h 4673580"/>
              <a:gd name="connsiteX4-19" fmla="*/ 3505845 w 3505845"/>
              <a:gd name="connsiteY4-20" fmla="*/ 4673580 h 4673580"/>
              <a:gd name="connsiteX5-21" fmla="*/ 0 w 3505845"/>
              <a:gd name="connsiteY5-22" fmla="*/ 4673580 h 4673580"/>
              <a:gd name="connsiteX6" fmla="*/ 0 w 3505845"/>
              <a:gd name="connsiteY6" fmla="*/ 0 h 4673580"/>
              <a:gd name="connsiteX0-23" fmla="*/ 0 w 3505845"/>
              <a:gd name="connsiteY0-24" fmla="*/ 0 h 4673580"/>
              <a:gd name="connsiteX1-25" fmla="*/ 3505845 w 3505845"/>
              <a:gd name="connsiteY1-26" fmla="*/ 0 h 4673580"/>
              <a:gd name="connsiteX2-27" fmla="*/ 3486795 w 3505845"/>
              <a:gd name="connsiteY2-28" fmla="*/ 2247900 h 4673580"/>
              <a:gd name="connsiteX3-29" fmla="*/ 3467745 w 3505845"/>
              <a:gd name="connsiteY3-30" fmla="*/ 2857500 h 4673580"/>
              <a:gd name="connsiteX4-31" fmla="*/ 3486795 w 3505845"/>
              <a:gd name="connsiteY4-32" fmla="*/ 3524250 h 4673580"/>
              <a:gd name="connsiteX5-33" fmla="*/ 3505845 w 3505845"/>
              <a:gd name="connsiteY5-34" fmla="*/ 4673580 h 4673580"/>
              <a:gd name="connsiteX6-35" fmla="*/ 0 w 3505845"/>
              <a:gd name="connsiteY6-36" fmla="*/ 4673580 h 4673580"/>
              <a:gd name="connsiteX7" fmla="*/ 0 w 3505845"/>
              <a:gd name="connsiteY7" fmla="*/ 0 h 4673580"/>
              <a:gd name="connsiteX0-37" fmla="*/ 3467745 w 3559185"/>
              <a:gd name="connsiteY0-38" fmla="*/ 2857500 h 4673580"/>
              <a:gd name="connsiteX1-39" fmla="*/ 3486795 w 3559185"/>
              <a:gd name="connsiteY1-40" fmla="*/ 3524250 h 4673580"/>
              <a:gd name="connsiteX2-41" fmla="*/ 3505845 w 3559185"/>
              <a:gd name="connsiteY2-42" fmla="*/ 4673580 h 4673580"/>
              <a:gd name="connsiteX3-43" fmla="*/ 0 w 3559185"/>
              <a:gd name="connsiteY3-44" fmla="*/ 4673580 h 4673580"/>
              <a:gd name="connsiteX4-45" fmla="*/ 0 w 3559185"/>
              <a:gd name="connsiteY4-46" fmla="*/ 0 h 4673580"/>
              <a:gd name="connsiteX5-47" fmla="*/ 3505845 w 3559185"/>
              <a:gd name="connsiteY5-48" fmla="*/ 0 h 4673580"/>
              <a:gd name="connsiteX6-49" fmla="*/ 3486795 w 3559185"/>
              <a:gd name="connsiteY6-50" fmla="*/ 2247900 h 4673580"/>
              <a:gd name="connsiteX7-51" fmla="*/ 3559185 w 3559185"/>
              <a:gd name="connsiteY7-52" fmla="*/ 2948940 h 4673580"/>
              <a:gd name="connsiteX0-53" fmla="*/ 3467745 w 3505845"/>
              <a:gd name="connsiteY0-54" fmla="*/ 2857500 h 4673580"/>
              <a:gd name="connsiteX1-55" fmla="*/ 3486795 w 3505845"/>
              <a:gd name="connsiteY1-56" fmla="*/ 3524250 h 4673580"/>
              <a:gd name="connsiteX2-57" fmla="*/ 3505845 w 3505845"/>
              <a:gd name="connsiteY2-58" fmla="*/ 4673580 h 4673580"/>
              <a:gd name="connsiteX3-59" fmla="*/ 0 w 3505845"/>
              <a:gd name="connsiteY3-60" fmla="*/ 4673580 h 4673580"/>
              <a:gd name="connsiteX4-61" fmla="*/ 0 w 3505845"/>
              <a:gd name="connsiteY4-62" fmla="*/ 0 h 4673580"/>
              <a:gd name="connsiteX5-63" fmla="*/ 3505845 w 3505845"/>
              <a:gd name="connsiteY5-64" fmla="*/ 0 h 4673580"/>
              <a:gd name="connsiteX6-65" fmla="*/ 3486795 w 3505845"/>
              <a:gd name="connsiteY6-66" fmla="*/ 2247900 h 4673580"/>
              <a:gd name="connsiteX0-67" fmla="*/ 3486795 w 3505845"/>
              <a:gd name="connsiteY0-68" fmla="*/ 3524250 h 4673580"/>
              <a:gd name="connsiteX1-69" fmla="*/ 3505845 w 3505845"/>
              <a:gd name="connsiteY1-70" fmla="*/ 4673580 h 4673580"/>
              <a:gd name="connsiteX2-71" fmla="*/ 0 w 3505845"/>
              <a:gd name="connsiteY2-72" fmla="*/ 4673580 h 4673580"/>
              <a:gd name="connsiteX3-73" fmla="*/ 0 w 3505845"/>
              <a:gd name="connsiteY3-74" fmla="*/ 0 h 4673580"/>
              <a:gd name="connsiteX4-75" fmla="*/ 3505845 w 3505845"/>
              <a:gd name="connsiteY4-76" fmla="*/ 0 h 4673580"/>
              <a:gd name="connsiteX5-77" fmla="*/ 3486795 w 3505845"/>
              <a:gd name="connsiteY5-78" fmla="*/ 2247900 h 4673580"/>
              <a:gd name="connsiteX0-79" fmla="*/ 3515978 w 3515978"/>
              <a:gd name="connsiteY0-80" fmla="*/ 3524250 h 4673580"/>
              <a:gd name="connsiteX1-81" fmla="*/ 3505845 w 3515978"/>
              <a:gd name="connsiteY1-82" fmla="*/ 4673580 h 4673580"/>
              <a:gd name="connsiteX2-83" fmla="*/ 0 w 3515978"/>
              <a:gd name="connsiteY2-84" fmla="*/ 4673580 h 4673580"/>
              <a:gd name="connsiteX3-85" fmla="*/ 0 w 3515978"/>
              <a:gd name="connsiteY3-86" fmla="*/ 0 h 4673580"/>
              <a:gd name="connsiteX4-87" fmla="*/ 3505845 w 3515978"/>
              <a:gd name="connsiteY4-88" fmla="*/ 0 h 4673580"/>
              <a:gd name="connsiteX5-89" fmla="*/ 3486795 w 3515978"/>
              <a:gd name="connsiteY5-90" fmla="*/ 2247900 h 4673580"/>
              <a:gd name="connsiteX0-91" fmla="*/ 3506250 w 3506869"/>
              <a:gd name="connsiteY0-92" fmla="*/ 3524250 h 4673580"/>
              <a:gd name="connsiteX1-93" fmla="*/ 3505845 w 3506869"/>
              <a:gd name="connsiteY1-94" fmla="*/ 4673580 h 4673580"/>
              <a:gd name="connsiteX2-95" fmla="*/ 0 w 3506869"/>
              <a:gd name="connsiteY2-96" fmla="*/ 4673580 h 4673580"/>
              <a:gd name="connsiteX3-97" fmla="*/ 0 w 3506869"/>
              <a:gd name="connsiteY3-98" fmla="*/ 0 h 4673580"/>
              <a:gd name="connsiteX4-99" fmla="*/ 3505845 w 3506869"/>
              <a:gd name="connsiteY4-100" fmla="*/ 0 h 4673580"/>
              <a:gd name="connsiteX5-101" fmla="*/ 3486795 w 3506869"/>
              <a:gd name="connsiteY5-102" fmla="*/ 2247900 h 4673580"/>
              <a:gd name="connsiteX0-103" fmla="*/ 3506250 w 3506869"/>
              <a:gd name="connsiteY0-104" fmla="*/ 3524250 h 4673580"/>
              <a:gd name="connsiteX1-105" fmla="*/ 3505845 w 3506869"/>
              <a:gd name="connsiteY1-106" fmla="*/ 4673580 h 4673580"/>
              <a:gd name="connsiteX2-107" fmla="*/ 0 w 3506869"/>
              <a:gd name="connsiteY2-108" fmla="*/ 4673580 h 4673580"/>
              <a:gd name="connsiteX3-109" fmla="*/ 0 w 3506869"/>
              <a:gd name="connsiteY3-110" fmla="*/ 0 h 4673580"/>
              <a:gd name="connsiteX4-111" fmla="*/ 3505845 w 3506869"/>
              <a:gd name="connsiteY4-112" fmla="*/ 0 h 4673580"/>
              <a:gd name="connsiteX5-113" fmla="*/ 3496523 w 3506869"/>
              <a:gd name="connsiteY5-114" fmla="*/ 2247900 h 4673580"/>
              <a:gd name="connsiteX0-115" fmla="*/ 3506250 w 3525963"/>
              <a:gd name="connsiteY0-116" fmla="*/ 3524250 h 4673580"/>
              <a:gd name="connsiteX1-117" fmla="*/ 3505845 w 3525963"/>
              <a:gd name="connsiteY1-118" fmla="*/ 4673580 h 4673580"/>
              <a:gd name="connsiteX2-119" fmla="*/ 0 w 3525963"/>
              <a:gd name="connsiteY2-120" fmla="*/ 4673580 h 4673580"/>
              <a:gd name="connsiteX3-121" fmla="*/ 0 w 3525963"/>
              <a:gd name="connsiteY3-122" fmla="*/ 0 h 4673580"/>
              <a:gd name="connsiteX4-123" fmla="*/ 3505845 w 3525963"/>
              <a:gd name="connsiteY4-124" fmla="*/ 0 h 4673580"/>
              <a:gd name="connsiteX5-125" fmla="*/ 3525706 w 3525963"/>
              <a:gd name="connsiteY5-126" fmla="*/ 2257628 h 4673580"/>
              <a:gd name="connsiteX0-127" fmla="*/ 3506250 w 3516372"/>
              <a:gd name="connsiteY0-128" fmla="*/ 3524250 h 4673580"/>
              <a:gd name="connsiteX1-129" fmla="*/ 3505845 w 3516372"/>
              <a:gd name="connsiteY1-130" fmla="*/ 4673580 h 4673580"/>
              <a:gd name="connsiteX2-131" fmla="*/ 0 w 3516372"/>
              <a:gd name="connsiteY2-132" fmla="*/ 4673580 h 4673580"/>
              <a:gd name="connsiteX3-133" fmla="*/ 0 w 3516372"/>
              <a:gd name="connsiteY3-134" fmla="*/ 0 h 4673580"/>
              <a:gd name="connsiteX4-135" fmla="*/ 3505845 w 3516372"/>
              <a:gd name="connsiteY4-136" fmla="*/ 0 h 4673580"/>
              <a:gd name="connsiteX5-137" fmla="*/ 3515978 w 3516372"/>
              <a:gd name="connsiteY5-138" fmla="*/ 2257628 h 4673580"/>
              <a:gd name="connsiteX0-139" fmla="*/ 3506250 w 3506869"/>
              <a:gd name="connsiteY0-140" fmla="*/ 3524250 h 4673580"/>
              <a:gd name="connsiteX1-141" fmla="*/ 3505845 w 3506869"/>
              <a:gd name="connsiteY1-142" fmla="*/ 4673580 h 4673580"/>
              <a:gd name="connsiteX2-143" fmla="*/ 0 w 3506869"/>
              <a:gd name="connsiteY2-144" fmla="*/ 4673580 h 4673580"/>
              <a:gd name="connsiteX3-145" fmla="*/ 0 w 3506869"/>
              <a:gd name="connsiteY3-146" fmla="*/ 0 h 4673580"/>
              <a:gd name="connsiteX4-147" fmla="*/ 3505845 w 3506869"/>
              <a:gd name="connsiteY4-148" fmla="*/ 0 h 4673580"/>
              <a:gd name="connsiteX5-149" fmla="*/ 3496523 w 3506869"/>
              <a:gd name="connsiteY5-150" fmla="*/ 2257628 h 467358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rot="16200000">
            <a:off x="8840821" y="5324522"/>
            <a:ext cx="453958" cy="453958"/>
            <a:chOff x="5869021" y="5872413"/>
            <a:chExt cx="453958" cy="453958"/>
          </a:xfrm>
        </p:grpSpPr>
        <p:sp>
          <p:nvSpPr>
            <p:cNvPr id="4" name="矩形 3"/>
            <p:cNvSpPr/>
            <p:nvPr/>
          </p:nvSpPr>
          <p:spPr>
            <a:xfrm>
              <a:off x="5869021" y="5872413"/>
              <a:ext cx="453958" cy="4539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 name="文本框 5"/>
          <p:cNvSpPr txBox="1"/>
          <p:nvPr/>
        </p:nvSpPr>
        <p:spPr>
          <a:xfrm>
            <a:off x="3504877" y="3602275"/>
            <a:ext cx="5839795" cy="768350"/>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dirty="0">
                <a:sym typeface="+mn-ea"/>
              </a:rPr>
              <a:t>描述性分析</a:t>
            </a:r>
            <a:endParaRPr lang="zh-CN" altLang="en-US" sz="4400" dirty="0">
              <a:sym typeface="+mn-ea"/>
            </a:endParaRPr>
          </a:p>
        </p:txBody>
      </p:sp>
      <p:sp>
        <p:nvSpPr>
          <p:cNvPr id="7" name="文本框 6"/>
          <p:cNvSpPr txBox="1"/>
          <p:nvPr/>
        </p:nvSpPr>
        <p:spPr>
          <a:xfrm>
            <a:off x="2223069" y="1924346"/>
            <a:ext cx="4463481" cy="92202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dirty="0">
                <a:latin typeface="Geometr415 Blk BT" panose="020B0802020204020303" pitchFamily="34" charset="0"/>
              </a:rPr>
              <a:t>PART02</a:t>
            </a:r>
            <a:endParaRPr lang="zh-CN" altLang="en-US" sz="5400" dirty="0">
              <a:latin typeface="Geometr415 Blk BT" panose="020B0802020204020303" pitchFamily="34" charset="0"/>
            </a:endParaRP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39515" y="19685"/>
            <a:ext cx="4625975" cy="1117016"/>
            <a:chOff x="4388795" y="199351"/>
            <a:chExt cx="3414409" cy="1117331"/>
          </a:xfrm>
        </p:grpSpPr>
        <p:sp>
          <p:nvSpPr>
            <p:cNvPr id="5" name="矩形 4"/>
            <p:cNvSpPr/>
            <p:nvPr/>
          </p:nvSpPr>
          <p:spPr>
            <a:xfrm>
              <a:off x="4388795" y="496112"/>
              <a:ext cx="3414409" cy="62257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 name="文本框 2"/>
            <p:cNvSpPr txBox="1"/>
            <p:nvPr/>
          </p:nvSpPr>
          <p:spPr>
            <a:xfrm>
              <a:off x="5693922" y="199351"/>
              <a:ext cx="804156" cy="645342"/>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defRPr kumimoji="0" sz="5400" b="0" i="0" u="none" strike="noStrike" cap="none" spc="0" normalizeH="0" baseline="0">
                  <a:ln>
                    <a:noFill/>
                  </a:ln>
                  <a:solidFill>
                    <a:prstClr val="black"/>
                  </a:solidFill>
                  <a:effectLst/>
                  <a:uLnTx/>
                  <a:uFillTx/>
                  <a:latin typeface="Geometr415 Blk BT" panose="020B0802020204020303" pitchFamily="34" charset="0"/>
                  <a:ea typeface="微软雅黑" panose="020B050302020402020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rPr>
                <a:t>02</a:t>
              </a:r>
              <a:endParaRPr kumimoji="0" lang="zh-CN" altLang="en-US"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endParaRPr>
            </a:p>
          </p:txBody>
        </p:sp>
        <p:sp>
          <p:nvSpPr>
            <p:cNvPr id="4" name="文本框 3"/>
            <p:cNvSpPr txBox="1"/>
            <p:nvPr/>
          </p:nvSpPr>
          <p:spPr>
            <a:xfrm>
              <a:off x="4507151" y="794565"/>
              <a:ext cx="3177700" cy="522117"/>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a:sym typeface="+mn-ea"/>
                </a:rPr>
                <a:t>描述性分析</a:t>
              </a:r>
              <a:endParaRPr lang="zh-CN" altLang="en-US" sz="2800" dirty="0">
                <a:sym typeface="+mn-ea"/>
              </a:endParaRPr>
            </a:p>
          </p:txBody>
        </p:sp>
      </p:gr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47434" y="1992821"/>
            <a:ext cx="7297132" cy="4421904"/>
          </a:xfrm>
          <a:prstGeom prst="rect">
            <a:avLst/>
          </a:prstGeom>
        </p:spPr>
      </p:pic>
      <p:sp>
        <p:nvSpPr>
          <p:cNvPr id="7" name="文本框 6"/>
          <p:cNvSpPr txBox="1"/>
          <p:nvPr/>
        </p:nvSpPr>
        <p:spPr>
          <a:xfrm>
            <a:off x="389890" y="1289050"/>
            <a:ext cx="4619625" cy="460375"/>
          </a:xfrm>
          <a:prstGeom prst="rect">
            <a:avLst/>
          </a:prstGeom>
          <a:noFill/>
        </p:spPr>
        <p:txBody>
          <a:bodyPr wrap="none" rtlCol="0" anchor="t">
            <a:spAutoFit/>
          </a:bodyPr>
          <a:lstStyle/>
          <a:p>
            <a:pPr marL="0" indent="0">
              <a:buNone/>
            </a:pPr>
            <a:r>
              <a:rPr lang="en-US" altLang="zh-CN" sz="2400" dirty="0">
                <a:sym typeface="+mn-ea"/>
              </a:rPr>
              <a:t>1</a:t>
            </a:r>
            <a:r>
              <a:rPr lang="zh-CN" altLang="en-US" sz="2400" dirty="0">
                <a:sym typeface="+mn-ea"/>
              </a:rPr>
              <a:t>）团购数与对数团购数频数统计</a:t>
            </a:r>
            <a:endParaRPr lang="zh-CN" altLang="en-US" sz="2400" dirty="0">
              <a:sym typeface="+mn-ea"/>
            </a:endParaRP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39515" y="19685"/>
            <a:ext cx="4625975" cy="1117016"/>
            <a:chOff x="4388795" y="199351"/>
            <a:chExt cx="3414409" cy="1117331"/>
          </a:xfrm>
        </p:grpSpPr>
        <p:sp>
          <p:nvSpPr>
            <p:cNvPr id="5" name="矩形 4"/>
            <p:cNvSpPr/>
            <p:nvPr/>
          </p:nvSpPr>
          <p:spPr>
            <a:xfrm>
              <a:off x="4388795" y="496112"/>
              <a:ext cx="3414409" cy="62257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 name="文本框 2"/>
            <p:cNvSpPr txBox="1"/>
            <p:nvPr/>
          </p:nvSpPr>
          <p:spPr>
            <a:xfrm>
              <a:off x="5693922" y="199351"/>
              <a:ext cx="804156" cy="645342"/>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defRPr kumimoji="0" sz="5400" b="0" i="0" u="none" strike="noStrike" cap="none" spc="0" normalizeH="0" baseline="0">
                  <a:ln>
                    <a:noFill/>
                  </a:ln>
                  <a:solidFill>
                    <a:prstClr val="black"/>
                  </a:solidFill>
                  <a:effectLst/>
                  <a:uLnTx/>
                  <a:uFillTx/>
                  <a:latin typeface="Geometr415 Blk BT" panose="020B0802020204020303" pitchFamily="34" charset="0"/>
                  <a:ea typeface="微软雅黑" panose="020B050302020402020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rPr>
                <a:t>02</a:t>
              </a:r>
              <a:endParaRPr kumimoji="0" lang="zh-CN" altLang="en-US"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endParaRPr>
            </a:p>
          </p:txBody>
        </p:sp>
        <p:sp>
          <p:nvSpPr>
            <p:cNvPr id="4" name="文本框 3"/>
            <p:cNvSpPr txBox="1"/>
            <p:nvPr/>
          </p:nvSpPr>
          <p:spPr>
            <a:xfrm>
              <a:off x="4507151" y="794565"/>
              <a:ext cx="3177700" cy="522117"/>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a:sym typeface="+mn-ea"/>
                </a:rPr>
                <a:t>描述性分析</a:t>
              </a:r>
              <a:endParaRPr lang="zh-CN" altLang="en-US" sz="2800" dirty="0">
                <a:sym typeface="+mn-ea"/>
              </a:endParaRPr>
            </a:p>
          </p:txBody>
        </p:sp>
      </p:grpSp>
      <p:sp>
        <p:nvSpPr>
          <p:cNvPr id="7" name="文本框 6"/>
          <p:cNvSpPr txBox="1"/>
          <p:nvPr/>
        </p:nvSpPr>
        <p:spPr>
          <a:xfrm>
            <a:off x="389890" y="1289050"/>
            <a:ext cx="5026025" cy="460375"/>
          </a:xfrm>
          <a:prstGeom prst="rect">
            <a:avLst/>
          </a:prstGeom>
          <a:noFill/>
        </p:spPr>
        <p:txBody>
          <a:bodyPr wrap="none" rtlCol="0" anchor="t">
            <a:spAutoFit/>
          </a:bodyPr>
          <a:lstStyle/>
          <a:p>
            <a:pPr marL="0" indent="0">
              <a:buNone/>
            </a:pPr>
            <a:r>
              <a:rPr lang="en-US" altLang="zh-CN" sz="2400" dirty="0">
                <a:sym typeface="+mn-ea"/>
              </a:rPr>
              <a:t>2</a:t>
            </a:r>
            <a:r>
              <a:rPr lang="zh-CN" altLang="en-US" sz="2400" dirty="0">
                <a:sym typeface="+mn-ea"/>
              </a:rPr>
              <a:t>）评分、评论数</a:t>
            </a:r>
            <a:r>
              <a:rPr lang="en-US" altLang="zh-CN" sz="2400" dirty="0">
                <a:sym typeface="+mn-ea"/>
              </a:rPr>
              <a:t>-</a:t>
            </a:r>
            <a:r>
              <a:rPr lang="zh-CN" altLang="en-US" sz="2400" dirty="0">
                <a:sym typeface="+mn-ea"/>
              </a:rPr>
              <a:t>对数团购数箱线图</a:t>
            </a:r>
            <a:endParaRPr lang="zh-CN" altLang="en-US" sz="2400" dirty="0">
              <a:sym typeface="+mn-ea"/>
            </a:endParaRPr>
          </a:p>
        </p:txBody>
      </p:sp>
      <p:pic>
        <p:nvPicPr>
          <p:cNvPr id="8" name="图片 7" descr="屏幕快照 2019-04-01 上午11.19.07"/>
          <p:cNvPicPr>
            <a:picLocks noChangeAspect="1"/>
          </p:cNvPicPr>
          <p:nvPr/>
        </p:nvPicPr>
        <p:blipFill>
          <a:blip r:embed="rId1"/>
          <a:stretch>
            <a:fillRect/>
          </a:stretch>
        </p:blipFill>
        <p:spPr>
          <a:xfrm>
            <a:off x="5715" y="1974850"/>
            <a:ext cx="4161155" cy="4078605"/>
          </a:xfrm>
          <a:prstGeom prst="rect">
            <a:avLst/>
          </a:prstGeom>
        </p:spPr>
      </p:pic>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39515" y="19685"/>
            <a:ext cx="4625975" cy="1117016"/>
            <a:chOff x="4388795" y="199351"/>
            <a:chExt cx="3414409" cy="1117331"/>
          </a:xfrm>
        </p:grpSpPr>
        <p:sp>
          <p:nvSpPr>
            <p:cNvPr id="5" name="矩形 4"/>
            <p:cNvSpPr/>
            <p:nvPr/>
          </p:nvSpPr>
          <p:spPr>
            <a:xfrm>
              <a:off x="4388795" y="496112"/>
              <a:ext cx="3414409" cy="62257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 name="文本框 2"/>
            <p:cNvSpPr txBox="1"/>
            <p:nvPr/>
          </p:nvSpPr>
          <p:spPr>
            <a:xfrm>
              <a:off x="5693922" y="199351"/>
              <a:ext cx="804156" cy="645342"/>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defRPr kumimoji="0" sz="5400" b="0" i="0" u="none" strike="noStrike" cap="none" spc="0" normalizeH="0" baseline="0">
                  <a:ln>
                    <a:noFill/>
                  </a:ln>
                  <a:solidFill>
                    <a:prstClr val="black"/>
                  </a:solidFill>
                  <a:effectLst/>
                  <a:uLnTx/>
                  <a:uFillTx/>
                  <a:latin typeface="Geometr415 Blk BT" panose="020B0802020204020303" pitchFamily="34" charset="0"/>
                  <a:ea typeface="微软雅黑" panose="020B050302020402020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rPr>
                <a:t>02</a:t>
              </a:r>
              <a:endParaRPr kumimoji="0" lang="zh-CN" altLang="en-US"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endParaRPr>
            </a:p>
          </p:txBody>
        </p:sp>
        <p:sp>
          <p:nvSpPr>
            <p:cNvPr id="4" name="文本框 3"/>
            <p:cNvSpPr txBox="1"/>
            <p:nvPr/>
          </p:nvSpPr>
          <p:spPr>
            <a:xfrm>
              <a:off x="4507151" y="794565"/>
              <a:ext cx="3177700" cy="522117"/>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a:sym typeface="+mn-ea"/>
                </a:rPr>
                <a:t>描述性分析</a:t>
              </a:r>
              <a:endParaRPr lang="zh-CN" altLang="en-US" sz="2800" dirty="0">
                <a:sym typeface="+mn-ea"/>
              </a:endParaRPr>
            </a:p>
          </p:txBody>
        </p:sp>
      </p:grpSp>
      <p:sp>
        <p:nvSpPr>
          <p:cNvPr id="7" name="文本框 6"/>
          <p:cNvSpPr txBox="1"/>
          <p:nvPr/>
        </p:nvSpPr>
        <p:spPr>
          <a:xfrm>
            <a:off x="389890" y="1289050"/>
            <a:ext cx="5026025" cy="460375"/>
          </a:xfrm>
          <a:prstGeom prst="rect">
            <a:avLst/>
          </a:prstGeom>
          <a:noFill/>
        </p:spPr>
        <p:txBody>
          <a:bodyPr wrap="none" rtlCol="0" anchor="t">
            <a:spAutoFit/>
          </a:bodyPr>
          <a:lstStyle/>
          <a:p>
            <a:pPr marL="0" indent="0">
              <a:buNone/>
            </a:pPr>
            <a:r>
              <a:rPr lang="en-US" altLang="zh-CN" sz="2400" dirty="0">
                <a:sym typeface="+mn-ea"/>
              </a:rPr>
              <a:t>2</a:t>
            </a:r>
            <a:r>
              <a:rPr lang="zh-CN" altLang="en-US" sz="2400" dirty="0">
                <a:sym typeface="+mn-ea"/>
              </a:rPr>
              <a:t>）评分、评论数</a:t>
            </a:r>
            <a:r>
              <a:rPr lang="en-US" altLang="zh-CN" sz="2400" dirty="0">
                <a:sym typeface="+mn-ea"/>
              </a:rPr>
              <a:t>-</a:t>
            </a:r>
            <a:r>
              <a:rPr lang="zh-CN" altLang="en-US" sz="2400" dirty="0">
                <a:sym typeface="+mn-ea"/>
              </a:rPr>
              <a:t>对数团购数箱线图</a:t>
            </a:r>
            <a:endParaRPr lang="zh-CN" altLang="en-US" sz="2400" dirty="0">
              <a:sym typeface="+mn-ea"/>
            </a:endParaRPr>
          </a:p>
        </p:txBody>
      </p:sp>
      <p:pic>
        <p:nvPicPr>
          <p:cNvPr id="8" name="图片 7" descr="屏幕快照 2019-04-01 上午11.19.07"/>
          <p:cNvPicPr>
            <a:picLocks noChangeAspect="1"/>
          </p:cNvPicPr>
          <p:nvPr/>
        </p:nvPicPr>
        <p:blipFill>
          <a:blip r:embed="rId1"/>
          <a:stretch>
            <a:fillRect/>
          </a:stretch>
        </p:blipFill>
        <p:spPr>
          <a:xfrm>
            <a:off x="5715" y="1974850"/>
            <a:ext cx="4161155" cy="4078605"/>
          </a:xfrm>
          <a:prstGeom prst="rect">
            <a:avLst/>
          </a:prstGeom>
        </p:spPr>
      </p:pic>
      <p:pic>
        <p:nvPicPr>
          <p:cNvPr id="9" name="图片 8" descr="屏幕快照 2019-04-01 上午11.21.24"/>
          <p:cNvPicPr>
            <a:picLocks noChangeAspect="1"/>
          </p:cNvPicPr>
          <p:nvPr/>
        </p:nvPicPr>
        <p:blipFill>
          <a:blip r:embed="rId2"/>
          <a:stretch>
            <a:fillRect/>
          </a:stretch>
        </p:blipFill>
        <p:spPr>
          <a:xfrm>
            <a:off x="3969385" y="2011680"/>
            <a:ext cx="4132580" cy="4004945"/>
          </a:xfrm>
          <a:prstGeom prst="rect">
            <a:avLst/>
          </a:prstGeom>
        </p:spPr>
      </p:pic>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39515" y="19685"/>
            <a:ext cx="4625975" cy="1117016"/>
            <a:chOff x="4388795" y="199351"/>
            <a:chExt cx="3414409" cy="1117331"/>
          </a:xfrm>
        </p:grpSpPr>
        <p:sp>
          <p:nvSpPr>
            <p:cNvPr id="5" name="矩形 4"/>
            <p:cNvSpPr/>
            <p:nvPr/>
          </p:nvSpPr>
          <p:spPr>
            <a:xfrm>
              <a:off x="4388795" y="496112"/>
              <a:ext cx="3414409" cy="62257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 name="文本框 2"/>
            <p:cNvSpPr txBox="1"/>
            <p:nvPr/>
          </p:nvSpPr>
          <p:spPr>
            <a:xfrm>
              <a:off x="5693922" y="199351"/>
              <a:ext cx="804156" cy="645342"/>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defRPr kumimoji="0" sz="5400" b="0" i="0" u="none" strike="noStrike" cap="none" spc="0" normalizeH="0" baseline="0">
                  <a:ln>
                    <a:noFill/>
                  </a:ln>
                  <a:solidFill>
                    <a:prstClr val="black"/>
                  </a:solidFill>
                  <a:effectLst/>
                  <a:uLnTx/>
                  <a:uFillTx/>
                  <a:latin typeface="Geometr415 Blk BT" panose="020B0802020204020303" pitchFamily="34" charset="0"/>
                  <a:ea typeface="微软雅黑" panose="020B050302020402020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rPr>
                <a:t>02</a:t>
              </a:r>
              <a:endParaRPr kumimoji="0" lang="zh-CN" altLang="en-US"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endParaRPr>
            </a:p>
          </p:txBody>
        </p:sp>
        <p:sp>
          <p:nvSpPr>
            <p:cNvPr id="4" name="文本框 3"/>
            <p:cNvSpPr txBox="1"/>
            <p:nvPr/>
          </p:nvSpPr>
          <p:spPr>
            <a:xfrm>
              <a:off x="4507151" y="794565"/>
              <a:ext cx="3177700" cy="522117"/>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a:sym typeface="+mn-ea"/>
                </a:rPr>
                <a:t>描述性分析</a:t>
              </a:r>
              <a:endParaRPr lang="zh-CN" altLang="en-US" sz="2800" dirty="0">
                <a:sym typeface="+mn-ea"/>
              </a:endParaRPr>
            </a:p>
          </p:txBody>
        </p:sp>
      </p:grpSp>
      <p:sp>
        <p:nvSpPr>
          <p:cNvPr id="7" name="文本框 6"/>
          <p:cNvSpPr txBox="1"/>
          <p:nvPr/>
        </p:nvSpPr>
        <p:spPr>
          <a:xfrm>
            <a:off x="389890" y="1289050"/>
            <a:ext cx="5026025" cy="460375"/>
          </a:xfrm>
          <a:prstGeom prst="rect">
            <a:avLst/>
          </a:prstGeom>
          <a:noFill/>
        </p:spPr>
        <p:txBody>
          <a:bodyPr wrap="none" rtlCol="0" anchor="t">
            <a:spAutoFit/>
          </a:bodyPr>
          <a:lstStyle/>
          <a:p>
            <a:pPr marL="0" indent="0">
              <a:buNone/>
            </a:pPr>
            <a:r>
              <a:rPr lang="en-US" altLang="zh-CN" sz="2400" dirty="0">
                <a:sym typeface="+mn-ea"/>
              </a:rPr>
              <a:t>2</a:t>
            </a:r>
            <a:r>
              <a:rPr lang="zh-CN" altLang="en-US" sz="2400" dirty="0">
                <a:sym typeface="+mn-ea"/>
              </a:rPr>
              <a:t>）评分、评论数</a:t>
            </a:r>
            <a:r>
              <a:rPr lang="en-US" altLang="zh-CN" sz="2400" dirty="0">
                <a:sym typeface="+mn-ea"/>
              </a:rPr>
              <a:t>-</a:t>
            </a:r>
            <a:r>
              <a:rPr lang="zh-CN" altLang="en-US" sz="2400" dirty="0">
                <a:sym typeface="+mn-ea"/>
              </a:rPr>
              <a:t>对数团购数箱线图</a:t>
            </a:r>
            <a:endParaRPr lang="zh-CN" altLang="en-US" sz="2400" dirty="0">
              <a:sym typeface="+mn-ea"/>
            </a:endParaRPr>
          </a:p>
        </p:txBody>
      </p:sp>
      <p:pic>
        <p:nvPicPr>
          <p:cNvPr id="8" name="图片 7" descr="屏幕快照 2019-04-01 上午11.19.07"/>
          <p:cNvPicPr>
            <a:picLocks noChangeAspect="1"/>
          </p:cNvPicPr>
          <p:nvPr/>
        </p:nvPicPr>
        <p:blipFill>
          <a:blip r:embed="rId1"/>
          <a:stretch>
            <a:fillRect/>
          </a:stretch>
        </p:blipFill>
        <p:spPr>
          <a:xfrm>
            <a:off x="5715" y="1974850"/>
            <a:ext cx="4161155" cy="4078605"/>
          </a:xfrm>
          <a:prstGeom prst="rect">
            <a:avLst/>
          </a:prstGeom>
        </p:spPr>
      </p:pic>
      <p:pic>
        <p:nvPicPr>
          <p:cNvPr id="9" name="图片 8" descr="屏幕快照 2019-04-01 上午11.21.24"/>
          <p:cNvPicPr>
            <a:picLocks noChangeAspect="1"/>
          </p:cNvPicPr>
          <p:nvPr/>
        </p:nvPicPr>
        <p:blipFill>
          <a:blip r:embed="rId2"/>
          <a:stretch>
            <a:fillRect/>
          </a:stretch>
        </p:blipFill>
        <p:spPr>
          <a:xfrm>
            <a:off x="3969385" y="2011680"/>
            <a:ext cx="4132580" cy="4004945"/>
          </a:xfrm>
          <a:prstGeom prst="rect">
            <a:avLst/>
          </a:prstGeom>
        </p:spPr>
      </p:pic>
      <p:pic>
        <p:nvPicPr>
          <p:cNvPr id="12" name="图片 11" descr="屏幕快照 2019-04-01 上午11.24.48"/>
          <p:cNvPicPr>
            <a:picLocks noChangeAspect="1"/>
          </p:cNvPicPr>
          <p:nvPr/>
        </p:nvPicPr>
        <p:blipFill>
          <a:blip r:embed="rId3"/>
          <a:stretch>
            <a:fillRect/>
          </a:stretch>
        </p:blipFill>
        <p:spPr>
          <a:xfrm>
            <a:off x="7943215" y="2141220"/>
            <a:ext cx="4199890" cy="3576320"/>
          </a:xfrm>
          <a:prstGeom prst="rect">
            <a:avLst/>
          </a:prstGeom>
        </p:spPr>
      </p:pic>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39515" y="19685"/>
            <a:ext cx="4625975" cy="1117016"/>
            <a:chOff x="4388795" y="199351"/>
            <a:chExt cx="3414409" cy="1117331"/>
          </a:xfrm>
        </p:grpSpPr>
        <p:sp>
          <p:nvSpPr>
            <p:cNvPr id="5" name="矩形 4"/>
            <p:cNvSpPr/>
            <p:nvPr/>
          </p:nvSpPr>
          <p:spPr>
            <a:xfrm>
              <a:off x="4388795" y="496112"/>
              <a:ext cx="3414409" cy="62257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 name="文本框 2"/>
            <p:cNvSpPr txBox="1"/>
            <p:nvPr/>
          </p:nvSpPr>
          <p:spPr>
            <a:xfrm>
              <a:off x="5693922" y="199351"/>
              <a:ext cx="804156" cy="645342"/>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defRPr kumimoji="0" sz="5400" b="0" i="0" u="none" strike="noStrike" cap="none" spc="0" normalizeH="0" baseline="0">
                  <a:ln>
                    <a:noFill/>
                  </a:ln>
                  <a:solidFill>
                    <a:prstClr val="black"/>
                  </a:solidFill>
                  <a:effectLst/>
                  <a:uLnTx/>
                  <a:uFillTx/>
                  <a:latin typeface="Geometr415 Blk BT" panose="020B0802020204020303" pitchFamily="34" charset="0"/>
                  <a:ea typeface="微软雅黑" panose="020B050302020402020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rPr>
                <a:t>02</a:t>
              </a:r>
              <a:endParaRPr kumimoji="0" lang="zh-CN" altLang="en-US"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endParaRPr>
            </a:p>
          </p:txBody>
        </p:sp>
        <p:sp>
          <p:nvSpPr>
            <p:cNvPr id="4" name="文本框 3"/>
            <p:cNvSpPr txBox="1"/>
            <p:nvPr/>
          </p:nvSpPr>
          <p:spPr>
            <a:xfrm>
              <a:off x="4507151" y="794565"/>
              <a:ext cx="3177700" cy="522117"/>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a:sym typeface="+mn-ea"/>
                </a:rPr>
                <a:t>描述性分析</a:t>
              </a:r>
              <a:endParaRPr lang="zh-CN" altLang="en-US" sz="2800" dirty="0">
                <a:sym typeface="+mn-ea"/>
              </a:endParaRPr>
            </a:p>
          </p:txBody>
        </p:sp>
      </p:grpSp>
      <p:sp>
        <p:nvSpPr>
          <p:cNvPr id="7" name="文本框 6"/>
          <p:cNvSpPr txBox="1"/>
          <p:nvPr/>
        </p:nvSpPr>
        <p:spPr>
          <a:xfrm>
            <a:off x="247015" y="812165"/>
            <a:ext cx="657225" cy="460375"/>
          </a:xfrm>
          <a:prstGeom prst="rect">
            <a:avLst/>
          </a:prstGeom>
          <a:noFill/>
        </p:spPr>
        <p:txBody>
          <a:bodyPr wrap="none" rtlCol="0" anchor="t">
            <a:spAutoFit/>
          </a:bodyPr>
          <a:lstStyle/>
          <a:p>
            <a:pPr marL="0" indent="0">
              <a:buNone/>
            </a:pPr>
            <a:r>
              <a:rPr lang="en-US" altLang="zh-CN" sz="2400" dirty="0">
                <a:sym typeface="+mn-ea"/>
              </a:rPr>
              <a:t>3</a:t>
            </a:r>
            <a:r>
              <a:rPr lang="zh-CN" altLang="en-US" sz="2400" dirty="0">
                <a:sym typeface="+mn-ea"/>
              </a:rPr>
              <a:t>）</a:t>
            </a:r>
            <a:endParaRPr lang="zh-CN" altLang="en-US" sz="2400" dirty="0">
              <a:sym typeface="+mn-ea"/>
            </a:endParaRPr>
          </a:p>
        </p:txBody>
      </p:sp>
      <p:pic>
        <p:nvPicPr>
          <p:cNvPr id="2" name="图片 1" descr="屏幕快照 2019-04-01 上午11.27.47"/>
          <p:cNvPicPr>
            <a:picLocks noChangeAspect="1"/>
          </p:cNvPicPr>
          <p:nvPr/>
        </p:nvPicPr>
        <p:blipFill>
          <a:blip r:embed="rId1"/>
          <a:stretch>
            <a:fillRect/>
          </a:stretch>
        </p:blipFill>
        <p:spPr>
          <a:xfrm>
            <a:off x="247015" y="1305560"/>
            <a:ext cx="5510530" cy="2688590"/>
          </a:xfrm>
          <a:prstGeom prst="rect">
            <a:avLst/>
          </a:prstGeom>
        </p:spPr>
      </p:pic>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39515" y="19685"/>
            <a:ext cx="4625975" cy="1117016"/>
            <a:chOff x="4388795" y="199351"/>
            <a:chExt cx="3414409" cy="1117331"/>
          </a:xfrm>
        </p:grpSpPr>
        <p:sp>
          <p:nvSpPr>
            <p:cNvPr id="5" name="矩形 4"/>
            <p:cNvSpPr/>
            <p:nvPr/>
          </p:nvSpPr>
          <p:spPr>
            <a:xfrm>
              <a:off x="4388795" y="496112"/>
              <a:ext cx="3414409" cy="62257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 name="文本框 2"/>
            <p:cNvSpPr txBox="1"/>
            <p:nvPr/>
          </p:nvSpPr>
          <p:spPr>
            <a:xfrm>
              <a:off x="5693922" y="199351"/>
              <a:ext cx="804156" cy="645342"/>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defRPr kumimoji="0" sz="5400" b="0" i="0" u="none" strike="noStrike" cap="none" spc="0" normalizeH="0" baseline="0">
                  <a:ln>
                    <a:noFill/>
                  </a:ln>
                  <a:solidFill>
                    <a:prstClr val="black"/>
                  </a:solidFill>
                  <a:effectLst/>
                  <a:uLnTx/>
                  <a:uFillTx/>
                  <a:latin typeface="Geometr415 Blk BT" panose="020B0802020204020303" pitchFamily="34" charset="0"/>
                  <a:ea typeface="微软雅黑" panose="020B050302020402020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rPr>
                <a:t>02</a:t>
              </a:r>
              <a:endParaRPr kumimoji="0" lang="zh-CN" altLang="en-US"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endParaRPr>
            </a:p>
          </p:txBody>
        </p:sp>
        <p:sp>
          <p:nvSpPr>
            <p:cNvPr id="4" name="文本框 3"/>
            <p:cNvSpPr txBox="1"/>
            <p:nvPr/>
          </p:nvSpPr>
          <p:spPr>
            <a:xfrm>
              <a:off x="4507151" y="794565"/>
              <a:ext cx="3177700" cy="522117"/>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a:sym typeface="+mn-ea"/>
                </a:rPr>
                <a:t>描述性分析</a:t>
              </a:r>
              <a:endParaRPr lang="zh-CN" altLang="en-US" sz="2800" dirty="0">
                <a:sym typeface="+mn-ea"/>
              </a:endParaRPr>
            </a:p>
          </p:txBody>
        </p:sp>
      </p:grpSp>
      <p:sp>
        <p:nvSpPr>
          <p:cNvPr id="7" name="文本框 6"/>
          <p:cNvSpPr txBox="1"/>
          <p:nvPr/>
        </p:nvSpPr>
        <p:spPr>
          <a:xfrm>
            <a:off x="247015" y="812165"/>
            <a:ext cx="657225" cy="460375"/>
          </a:xfrm>
          <a:prstGeom prst="rect">
            <a:avLst/>
          </a:prstGeom>
          <a:noFill/>
        </p:spPr>
        <p:txBody>
          <a:bodyPr wrap="none" rtlCol="0" anchor="t">
            <a:spAutoFit/>
          </a:bodyPr>
          <a:lstStyle/>
          <a:p>
            <a:pPr marL="0" indent="0">
              <a:buNone/>
            </a:pPr>
            <a:r>
              <a:rPr lang="en-US" altLang="zh-CN" sz="2400" dirty="0">
                <a:sym typeface="+mn-ea"/>
              </a:rPr>
              <a:t>3</a:t>
            </a:r>
            <a:r>
              <a:rPr lang="zh-CN" altLang="en-US" sz="2400" dirty="0">
                <a:sym typeface="+mn-ea"/>
              </a:rPr>
              <a:t>）</a:t>
            </a:r>
            <a:endParaRPr lang="zh-CN" altLang="en-US" sz="2400" dirty="0">
              <a:sym typeface="+mn-ea"/>
            </a:endParaRPr>
          </a:p>
        </p:txBody>
      </p:sp>
      <p:pic>
        <p:nvPicPr>
          <p:cNvPr id="2" name="图片 1" descr="屏幕快照 2019-04-01 上午11.27.47"/>
          <p:cNvPicPr>
            <a:picLocks noChangeAspect="1"/>
          </p:cNvPicPr>
          <p:nvPr/>
        </p:nvPicPr>
        <p:blipFill>
          <a:blip r:embed="rId1"/>
          <a:stretch>
            <a:fillRect/>
          </a:stretch>
        </p:blipFill>
        <p:spPr>
          <a:xfrm>
            <a:off x="247015" y="1305560"/>
            <a:ext cx="5510530" cy="2688590"/>
          </a:xfrm>
          <a:prstGeom prst="rect">
            <a:avLst/>
          </a:prstGeom>
        </p:spPr>
      </p:pic>
      <p:pic>
        <p:nvPicPr>
          <p:cNvPr id="9" name="图片 8" descr="屏幕快照 2019-04-01 上午11.28.08"/>
          <p:cNvPicPr>
            <a:picLocks noChangeAspect="1"/>
          </p:cNvPicPr>
          <p:nvPr/>
        </p:nvPicPr>
        <p:blipFill>
          <a:blip r:embed="rId2"/>
          <a:stretch>
            <a:fillRect/>
          </a:stretch>
        </p:blipFill>
        <p:spPr>
          <a:xfrm>
            <a:off x="6228080" y="1214120"/>
            <a:ext cx="5480050" cy="2747010"/>
          </a:xfrm>
          <a:prstGeom prst="rect">
            <a:avLst/>
          </a:prstGeom>
        </p:spPr>
      </p:pic>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快照 2019-04-01 上午9.42.19"/>
          <p:cNvPicPr>
            <a:picLocks noChangeAspect="1"/>
          </p:cNvPicPr>
          <p:nvPr/>
        </p:nvPicPr>
        <p:blipFill>
          <a:blip r:embed="rId1">
            <a:grayscl/>
            <a:lum bright="70000" contrast="-70000"/>
          </a:blip>
          <a:srcRect l="30084" t="-752" r="32678" b="-1694"/>
          <a:stretch>
            <a:fillRect/>
          </a:stretch>
        </p:blipFill>
        <p:spPr>
          <a:xfrm>
            <a:off x="426085" y="937260"/>
            <a:ext cx="4951730" cy="5314315"/>
          </a:xfrm>
          <a:prstGeom prst="rect">
            <a:avLst/>
          </a:prstGeom>
        </p:spPr>
      </p:pic>
      <p:sp>
        <p:nvSpPr>
          <p:cNvPr id="3" name="矩形 2"/>
          <p:cNvSpPr/>
          <p:nvPr/>
        </p:nvSpPr>
        <p:spPr>
          <a:xfrm>
            <a:off x="1637655" y="1882350"/>
            <a:ext cx="9859019" cy="3896130"/>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67164" y="937052"/>
            <a:ext cx="4883903" cy="830997"/>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4800" dirty="0">
                <a:latin typeface="Geometr415 Blk BT" panose="020B0802020204020303" pitchFamily="34" charset="0"/>
              </a:rPr>
              <a:t>CONTENTS</a:t>
            </a:r>
            <a:endParaRPr lang="zh-CN" altLang="en-US" sz="4800" dirty="0">
              <a:latin typeface="Geometr415 Blk BT" panose="020B0802020204020303" pitchFamily="34" charset="0"/>
            </a:endParaRPr>
          </a:p>
        </p:txBody>
      </p:sp>
      <p:grpSp>
        <p:nvGrpSpPr>
          <p:cNvPr id="12" name="组合 11"/>
          <p:cNvGrpSpPr/>
          <p:nvPr/>
        </p:nvGrpSpPr>
        <p:grpSpPr>
          <a:xfrm>
            <a:off x="5685780" y="2237997"/>
            <a:ext cx="5703051" cy="646331"/>
            <a:chOff x="5010151" y="2610534"/>
            <a:chExt cx="5703051" cy="646331"/>
          </a:xfrm>
        </p:grpSpPr>
        <p:grpSp>
          <p:nvGrpSpPr>
            <p:cNvPr id="10" name="组合 9"/>
            <p:cNvGrpSpPr/>
            <p:nvPr/>
          </p:nvGrpSpPr>
          <p:grpSpPr>
            <a:xfrm>
              <a:off x="5010151" y="2610534"/>
              <a:ext cx="723899" cy="646331"/>
              <a:chOff x="5010151" y="2610534"/>
              <a:chExt cx="723899" cy="646331"/>
            </a:xfrm>
          </p:grpSpPr>
          <p:sp>
            <p:nvSpPr>
              <p:cNvPr id="8" name="矩形 7"/>
              <p:cNvSpPr/>
              <p:nvPr/>
            </p:nvSpPr>
            <p:spPr>
              <a:xfrm>
                <a:off x="5105400" y="2666999"/>
                <a:ext cx="533400" cy="533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5010151" y="2610534"/>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dirty="0">
                    <a:solidFill>
                      <a:schemeClr val="bg1"/>
                    </a:solidFill>
                    <a:latin typeface="Geometr415 Blk BT" panose="020B0802020204020303" pitchFamily="34" charset="0"/>
                  </a:rPr>
                  <a:t>1</a:t>
                </a:r>
                <a:endParaRPr lang="zh-CN" altLang="en-US" sz="3600" dirty="0">
                  <a:solidFill>
                    <a:schemeClr val="bg1"/>
                  </a:solidFill>
                  <a:latin typeface="Geometr415 Blk BT" panose="020B0802020204020303" pitchFamily="34" charset="0"/>
                </a:endParaRPr>
              </a:p>
            </p:txBody>
          </p:sp>
        </p:grpSp>
        <p:sp>
          <p:nvSpPr>
            <p:cNvPr id="11" name="文本框 10"/>
            <p:cNvSpPr txBox="1"/>
            <p:nvPr/>
          </p:nvSpPr>
          <p:spPr>
            <a:xfrm>
              <a:off x="5829299" y="2641312"/>
              <a:ext cx="4883903" cy="521970"/>
            </a:xfrm>
            <a:prstGeom prst="rect">
              <a:avLst/>
            </a:prstGeom>
            <a:noFill/>
          </p:spPr>
          <p:txBody>
            <a:bodyPr wrap="square" rtlCol="0">
              <a:spAutoFit/>
              <a:scene3d>
                <a:camera prst="orthographicFront"/>
                <a:lightRig rig="threePt" dir="t">
                  <a:rot lat="0" lon="0" rev="0"/>
                </a:lightRig>
              </a:scene3d>
              <a:sp3d contourW="12700"/>
            </a:bodyPr>
            <a:lstStyle/>
            <a:p>
              <a:r>
                <a:rPr lang="zh-CN" altLang="en-US" sz="2800" dirty="0">
                  <a:solidFill>
                    <a:schemeClr val="tx1"/>
                  </a:solidFill>
                  <a:sym typeface="+mn-ea"/>
                </a:rPr>
                <a:t>数据预处理</a:t>
              </a:r>
              <a:endParaRPr lang="zh-CN" altLang="en-US" sz="2800" dirty="0">
                <a:solidFill>
                  <a:schemeClr val="tx1"/>
                </a:solidFill>
                <a:latin typeface="Geometr415 Blk BT" panose="020B0802020204020303" pitchFamily="34" charset="0"/>
                <a:sym typeface="+mn-ea"/>
              </a:endParaRPr>
            </a:p>
          </p:txBody>
        </p:sp>
      </p:grpSp>
      <p:grpSp>
        <p:nvGrpSpPr>
          <p:cNvPr id="13" name="组合 12"/>
          <p:cNvGrpSpPr/>
          <p:nvPr/>
        </p:nvGrpSpPr>
        <p:grpSpPr>
          <a:xfrm>
            <a:off x="5685780" y="3111020"/>
            <a:ext cx="5703051" cy="646331"/>
            <a:chOff x="5010151" y="2610534"/>
            <a:chExt cx="5703051" cy="646331"/>
          </a:xfrm>
        </p:grpSpPr>
        <p:grpSp>
          <p:nvGrpSpPr>
            <p:cNvPr id="14" name="组合 13"/>
            <p:cNvGrpSpPr/>
            <p:nvPr/>
          </p:nvGrpSpPr>
          <p:grpSpPr>
            <a:xfrm>
              <a:off x="5010151" y="2610534"/>
              <a:ext cx="723899" cy="646331"/>
              <a:chOff x="5010151" y="2610534"/>
              <a:chExt cx="723899" cy="646331"/>
            </a:xfrm>
          </p:grpSpPr>
          <p:sp>
            <p:nvSpPr>
              <p:cNvPr id="16" name="矩形 15"/>
              <p:cNvSpPr/>
              <p:nvPr/>
            </p:nvSpPr>
            <p:spPr>
              <a:xfrm>
                <a:off x="5105400" y="2666999"/>
                <a:ext cx="533400" cy="533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nvSpPr>
            <p:spPr>
              <a:xfrm>
                <a:off x="5010151" y="2610534"/>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dirty="0">
                    <a:solidFill>
                      <a:schemeClr val="bg1"/>
                    </a:solidFill>
                    <a:latin typeface="Geometr415 Blk BT" panose="020B0802020204020303" pitchFamily="34" charset="0"/>
                  </a:rPr>
                  <a:t>2</a:t>
                </a:r>
                <a:endParaRPr lang="zh-CN" altLang="en-US" sz="3600" dirty="0">
                  <a:solidFill>
                    <a:schemeClr val="bg1"/>
                  </a:solidFill>
                  <a:latin typeface="Geometr415 Blk BT" panose="020B0802020204020303" pitchFamily="34" charset="0"/>
                </a:endParaRPr>
              </a:p>
            </p:txBody>
          </p:sp>
        </p:grpSp>
        <p:sp>
          <p:nvSpPr>
            <p:cNvPr id="15" name="文本框 14"/>
            <p:cNvSpPr txBox="1"/>
            <p:nvPr/>
          </p:nvSpPr>
          <p:spPr>
            <a:xfrm>
              <a:off x="5829299" y="2641312"/>
              <a:ext cx="4883903" cy="521970"/>
            </a:xfrm>
            <a:prstGeom prst="rect">
              <a:avLst/>
            </a:prstGeom>
            <a:noFill/>
          </p:spPr>
          <p:txBody>
            <a:bodyPr wrap="square" rtlCol="0">
              <a:spAutoFit/>
              <a:scene3d>
                <a:camera prst="orthographicFront"/>
                <a:lightRig rig="threePt" dir="t">
                  <a:rot lat="0" lon="0" rev="0"/>
                </a:lightRig>
              </a:scene3d>
              <a:sp3d contourW="12700"/>
            </a:bodyPr>
            <a:lstStyle/>
            <a:p>
              <a:r>
                <a:rPr lang="zh-CN" altLang="en-US" sz="2800" dirty="0">
                  <a:sym typeface="+mn-ea"/>
                </a:rPr>
                <a:t>描述性分析</a:t>
              </a:r>
              <a:endParaRPr lang="zh-CN" altLang="en-US" sz="2800" dirty="0">
                <a:sym typeface="+mn-ea"/>
              </a:endParaRPr>
            </a:p>
          </p:txBody>
        </p:sp>
      </p:grpSp>
      <p:grpSp>
        <p:nvGrpSpPr>
          <p:cNvPr id="18" name="组合 17"/>
          <p:cNvGrpSpPr/>
          <p:nvPr/>
        </p:nvGrpSpPr>
        <p:grpSpPr>
          <a:xfrm>
            <a:off x="5685780" y="3984043"/>
            <a:ext cx="5703051" cy="646331"/>
            <a:chOff x="5010151" y="2610534"/>
            <a:chExt cx="5703051" cy="646331"/>
          </a:xfrm>
        </p:grpSpPr>
        <p:grpSp>
          <p:nvGrpSpPr>
            <p:cNvPr id="19" name="组合 18"/>
            <p:cNvGrpSpPr/>
            <p:nvPr/>
          </p:nvGrpSpPr>
          <p:grpSpPr>
            <a:xfrm>
              <a:off x="5010151" y="2610534"/>
              <a:ext cx="723899" cy="646331"/>
              <a:chOff x="5010151" y="2610534"/>
              <a:chExt cx="723899" cy="646331"/>
            </a:xfrm>
          </p:grpSpPr>
          <p:sp>
            <p:nvSpPr>
              <p:cNvPr id="21" name="矩形 20"/>
              <p:cNvSpPr/>
              <p:nvPr/>
            </p:nvSpPr>
            <p:spPr>
              <a:xfrm>
                <a:off x="5105400" y="2666999"/>
                <a:ext cx="533400" cy="533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文本框 21"/>
              <p:cNvSpPr txBox="1"/>
              <p:nvPr/>
            </p:nvSpPr>
            <p:spPr>
              <a:xfrm>
                <a:off x="5010151" y="2610534"/>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dirty="0">
                    <a:solidFill>
                      <a:schemeClr val="bg1"/>
                    </a:solidFill>
                    <a:latin typeface="Geometr415 Blk BT" panose="020B0802020204020303" pitchFamily="34" charset="0"/>
                  </a:rPr>
                  <a:t>3</a:t>
                </a:r>
                <a:endParaRPr lang="zh-CN" altLang="en-US" sz="3600" dirty="0">
                  <a:solidFill>
                    <a:schemeClr val="bg1"/>
                  </a:solidFill>
                  <a:latin typeface="Geometr415 Blk BT" panose="020B0802020204020303" pitchFamily="34" charset="0"/>
                </a:endParaRPr>
              </a:p>
            </p:txBody>
          </p:sp>
        </p:grpSp>
        <p:sp>
          <p:nvSpPr>
            <p:cNvPr id="20" name="文本框 19"/>
            <p:cNvSpPr txBox="1"/>
            <p:nvPr/>
          </p:nvSpPr>
          <p:spPr>
            <a:xfrm>
              <a:off x="5829299" y="2641312"/>
              <a:ext cx="4883903" cy="521970"/>
            </a:xfrm>
            <a:prstGeom prst="rect">
              <a:avLst/>
            </a:prstGeom>
            <a:noFill/>
          </p:spPr>
          <p:txBody>
            <a:bodyPr wrap="square" rtlCol="0">
              <a:spAutoFit/>
              <a:scene3d>
                <a:camera prst="orthographicFront"/>
                <a:lightRig rig="threePt" dir="t">
                  <a:rot lat="0" lon="0" rev="0"/>
                </a:lightRig>
              </a:scene3d>
              <a:sp3d contourW="12700"/>
            </a:bodyPr>
            <a:lstStyle/>
            <a:p>
              <a:r>
                <a:rPr lang="zh-CN" altLang="en-US" sz="2800" dirty="0">
                  <a:sym typeface="+mn-ea"/>
                </a:rPr>
                <a:t>线性回归及模型优化</a:t>
              </a:r>
              <a:endParaRPr lang="zh-CN" altLang="en-US" sz="2800" dirty="0">
                <a:sym typeface="+mn-ea"/>
              </a:endParaRPr>
            </a:p>
          </p:txBody>
        </p:sp>
      </p:grpSp>
      <p:grpSp>
        <p:nvGrpSpPr>
          <p:cNvPr id="23" name="组合 22"/>
          <p:cNvGrpSpPr/>
          <p:nvPr/>
        </p:nvGrpSpPr>
        <p:grpSpPr>
          <a:xfrm>
            <a:off x="5685780" y="4857065"/>
            <a:ext cx="5703051" cy="646331"/>
            <a:chOff x="5010151" y="2610534"/>
            <a:chExt cx="5703051" cy="646331"/>
          </a:xfrm>
        </p:grpSpPr>
        <p:grpSp>
          <p:nvGrpSpPr>
            <p:cNvPr id="24" name="组合 23"/>
            <p:cNvGrpSpPr/>
            <p:nvPr/>
          </p:nvGrpSpPr>
          <p:grpSpPr>
            <a:xfrm>
              <a:off x="5010151" y="2610534"/>
              <a:ext cx="723899" cy="646331"/>
              <a:chOff x="5010151" y="2610534"/>
              <a:chExt cx="723899" cy="646331"/>
            </a:xfrm>
          </p:grpSpPr>
          <p:sp>
            <p:nvSpPr>
              <p:cNvPr id="26" name="矩形 25"/>
              <p:cNvSpPr/>
              <p:nvPr/>
            </p:nvSpPr>
            <p:spPr>
              <a:xfrm>
                <a:off x="5105400" y="2666999"/>
                <a:ext cx="533400" cy="533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文本框 26"/>
              <p:cNvSpPr txBox="1"/>
              <p:nvPr/>
            </p:nvSpPr>
            <p:spPr>
              <a:xfrm>
                <a:off x="5010151" y="2610534"/>
                <a:ext cx="723899" cy="646331"/>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3600" dirty="0">
                    <a:solidFill>
                      <a:schemeClr val="bg1"/>
                    </a:solidFill>
                    <a:latin typeface="Geometr415 Blk BT" panose="020B0802020204020303" pitchFamily="34" charset="0"/>
                  </a:rPr>
                  <a:t>4</a:t>
                </a:r>
                <a:endParaRPr lang="zh-CN" altLang="en-US" sz="3600" dirty="0">
                  <a:solidFill>
                    <a:schemeClr val="bg1"/>
                  </a:solidFill>
                  <a:latin typeface="Geometr415 Blk BT" panose="020B0802020204020303" pitchFamily="34" charset="0"/>
                </a:endParaRPr>
              </a:p>
            </p:txBody>
          </p:sp>
        </p:grpSp>
        <p:sp>
          <p:nvSpPr>
            <p:cNvPr id="25" name="文本框 24"/>
            <p:cNvSpPr txBox="1"/>
            <p:nvPr/>
          </p:nvSpPr>
          <p:spPr>
            <a:xfrm>
              <a:off x="5829299" y="2641312"/>
              <a:ext cx="4883903" cy="521970"/>
            </a:xfrm>
            <a:prstGeom prst="rect">
              <a:avLst/>
            </a:prstGeom>
            <a:noFill/>
          </p:spPr>
          <p:txBody>
            <a:bodyPr wrap="square" rtlCol="0">
              <a:spAutoFit/>
              <a:scene3d>
                <a:camera prst="orthographicFront"/>
                <a:lightRig rig="threePt" dir="t">
                  <a:rot lat="0" lon="0" rev="0"/>
                </a:lightRig>
              </a:scene3d>
              <a:sp3d contourW="12700"/>
            </a:bodyPr>
            <a:lstStyle/>
            <a:p>
              <a:r>
                <a:rPr lang="zh-CN" altLang="en-US" sz="2800" dirty="0">
                  <a:sym typeface="+mn-ea"/>
                </a:rPr>
                <a:t>模型解读</a:t>
              </a:r>
              <a:endParaRPr lang="zh-CN" altLang="en-US" sz="2800" dirty="0">
                <a:latin typeface="Geometr415 Blk BT" panose="020B0802020204020303" pitchFamily="34" charset="0"/>
              </a:endParaRPr>
            </a:p>
          </p:txBody>
        </p:sp>
      </p:gr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39515" y="19685"/>
            <a:ext cx="4625975" cy="1117016"/>
            <a:chOff x="4388795" y="199351"/>
            <a:chExt cx="3414409" cy="1117331"/>
          </a:xfrm>
        </p:grpSpPr>
        <p:sp>
          <p:nvSpPr>
            <p:cNvPr id="5" name="矩形 4"/>
            <p:cNvSpPr/>
            <p:nvPr/>
          </p:nvSpPr>
          <p:spPr>
            <a:xfrm>
              <a:off x="4388795" y="496112"/>
              <a:ext cx="3414409" cy="62257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 name="文本框 2"/>
            <p:cNvSpPr txBox="1"/>
            <p:nvPr/>
          </p:nvSpPr>
          <p:spPr>
            <a:xfrm>
              <a:off x="5693922" y="199351"/>
              <a:ext cx="804156" cy="645342"/>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defRPr kumimoji="0" sz="5400" b="0" i="0" u="none" strike="noStrike" cap="none" spc="0" normalizeH="0" baseline="0">
                  <a:ln>
                    <a:noFill/>
                  </a:ln>
                  <a:solidFill>
                    <a:prstClr val="black"/>
                  </a:solidFill>
                  <a:effectLst/>
                  <a:uLnTx/>
                  <a:uFillTx/>
                  <a:latin typeface="Geometr415 Blk BT" panose="020B0802020204020303" pitchFamily="34" charset="0"/>
                  <a:ea typeface="微软雅黑" panose="020B050302020402020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rPr>
                <a:t>02</a:t>
              </a:r>
              <a:endParaRPr kumimoji="0" lang="zh-CN" altLang="en-US"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endParaRPr>
            </a:p>
          </p:txBody>
        </p:sp>
        <p:sp>
          <p:nvSpPr>
            <p:cNvPr id="4" name="文本框 3"/>
            <p:cNvSpPr txBox="1"/>
            <p:nvPr/>
          </p:nvSpPr>
          <p:spPr>
            <a:xfrm>
              <a:off x="4507151" y="794565"/>
              <a:ext cx="3177700" cy="522117"/>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a:sym typeface="+mn-ea"/>
                </a:rPr>
                <a:t>描述性分析</a:t>
              </a:r>
              <a:endParaRPr lang="zh-CN" altLang="en-US" sz="2800" dirty="0">
                <a:sym typeface="+mn-ea"/>
              </a:endParaRPr>
            </a:p>
          </p:txBody>
        </p:sp>
      </p:grpSp>
      <p:sp>
        <p:nvSpPr>
          <p:cNvPr id="7" name="文本框 6"/>
          <p:cNvSpPr txBox="1"/>
          <p:nvPr/>
        </p:nvSpPr>
        <p:spPr>
          <a:xfrm>
            <a:off x="247015" y="812165"/>
            <a:ext cx="657225" cy="460375"/>
          </a:xfrm>
          <a:prstGeom prst="rect">
            <a:avLst/>
          </a:prstGeom>
          <a:noFill/>
        </p:spPr>
        <p:txBody>
          <a:bodyPr wrap="none" rtlCol="0" anchor="t">
            <a:spAutoFit/>
          </a:bodyPr>
          <a:lstStyle/>
          <a:p>
            <a:pPr marL="0" indent="0">
              <a:buNone/>
            </a:pPr>
            <a:r>
              <a:rPr lang="en-US" altLang="zh-CN" sz="2400" dirty="0">
                <a:sym typeface="+mn-ea"/>
              </a:rPr>
              <a:t>3</a:t>
            </a:r>
            <a:r>
              <a:rPr lang="zh-CN" altLang="en-US" sz="2400" dirty="0">
                <a:sym typeface="+mn-ea"/>
              </a:rPr>
              <a:t>）</a:t>
            </a:r>
            <a:endParaRPr lang="zh-CN" altLang="en-US" sz="2400" dirty="0">
              <a:sym typeface="+mn-ea"/>
            </a:endParaRPr>
          </a:p>
        </p:txBody>
      </p:sp>
      <p:pic>
        <p:nvPicPr>
          <p:cNvPr id="2" name="图片 1" descr="屏幕快照 2019-04-01 上午11.27.47"/>
          <p:cNvPicPr>
            <a:picLocks noChangeAspect="1"/>
          </p:cNvPicPr>
          <p:nvPr/>
        </p:nvPicPr>
        <p:blipFill>
          <a:blip r:embed="rId1"/>
          <a:stretch>
            <a:fillRect/>
          </a:stretch>
        </p:blipFill>
        <p:spPr>
          <a:xfrm>
            <a:off x="247015" y="1305560"/>
            <a:ext cx="5510530" cy="2688590"/>
          </a:xfrm>
          <a:prstGeom prst="rect">
            <a:avLst/>
          </a:prstGeom>
        </p:spPr>
      </p:pic>
      <p:pic>
        <p:nvPicPr>
          <p:cNvPr id="9" name="图片 8" descr="屏幕快照 2019-04-01 上午11.28.08"/>
          <p:cNvPicPr>
            <a:picLocks noChangeAspect="1"/>
          </p:cNvPicPr>
          <p:nvPr/>
        </p:nvPicPr>
        <p:blipFill>
          <a:blip r:embed="rId2"/>
          <a:stretch>
            <a:fillRect/>
          </a:stretch>
        </p:blipFill>
        <p:spPr>
          <a:xfrm>
            <a:off x="6228080" y="1214120"/>
            <a:ext cx="5480050" cy="2747010"/>
          </a:xfrm>
          <a:prstGeom prst="rect">
            <a:avLst/>
          </a:prstGeom>
        </p:spPr>
      </p:pic>
      <p:pic>
        <p:nvPicPr>
          <p:cNvPr id="10" name="图片 9" descr="屏幕快照 2019-04-01 上午11.30.08"/>
          <p:cNvPicPr>
            <a:picLocks noChangeAspect="1"/>
          </p:cNvPicPr>
          <p:nvPr/>
        </p:nvPicPr>
        <p:blipFill>
          <a:blip r:embed="rId3"/>
          <a:stretch>
            <a:fillRect/>
          </a:stretch>
        </p:blipFill>
        <p:spPr>
          <a:xfrm>
            <a:off x="160655" y="3961130"/>
            <a:ext cx="5547360" cy="2773680"/>
          </a:xfrm>
          <a:prstGeom prst="rect">
            <a:avLst/>
          </a:prstGeom>
        </p:spPr>
      </p:pic>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39515" y="19685"/>
            <a:ext cx="4625975" cy="1117016"/>
            <a:chOff x="4388795" y="199351"/>
            <a:chExt cx="3414409" cy="1117331"/>
          </a:xfrm>
        </p:grpSpPr>
        <p:sp>
          <p:nvSpPr>
            <p:cNvPr id="5" name="矩形 4"/>
            <p:cNvSpPr/>
            <p:nvPr/>
          </p:nvSpPr>
          <p:spPr>
            <a:xfrm>
              <a:off x="4388795" y="496112"/>
              <a:ext cx="3414409" cy="62257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 name="文本框 2"/>
            <p:cNvSpPr txBox="1"/>
            <p:nvPr/>
          </p:nvSpPr>
          <p:spPr>
            <a:xfrm>
              <a:off x="5693922" y="199351"/>
              <a:ext cx="804156" cy="645342"/>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defRPr kumimoji="0" sz="5400" b="0" i="0" u="none" strike="noStrike" cap="none" spc="0" normalizeH="0" baseline="0">
                  <a:ln>
                    <a:noFill/>
                  </a:ln>
                  <a:solidFill>
                    <a:prstClr val="black"/>
                  </a:solidFill>
                  <a:effectLst/>
                  <a:uLnTx/>
                  <a:uFillTx/>
                  <a:latin typeface="Geometr415 Blk BT" panose="020B0802020204020303" pitchFamily="34" charset="0"/>
                  <a:ea typeface="微软雅黑" panose="020B050302020402020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rPr>
                <a:t>02</a:t>
              </a:r>
              <a:endParaRPr kumimoji="0" lang="zh-CN" altLang="en-US"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endParaRPr>
            </a:p>
          </p:txBody>
        </p:sp>
        <p:sp>
          <p:nvSpPr>
            <p:cNvPr id="4" name="文本框 3"/>
            <p:cNvSpPr txBox="1"/>
            <p:nvPr/>
          </p:nvSpPr>
          <p:spPr>
            <a:xfrm>
              <a:off x="4507151" y="794565"/>
              <a:ext cx="3177700" cy="522117"/>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a:sym typeface="+mn-ea"/>
                </a:rPr>
                <a:t>描述性分析</a:t>
              </a:r>
              <a:endParaRPr lang="zh-CN" altLang="en-US" sz="2800" dirty="0">
                <a:sym typeface="+mn-ea"/>
              </a:endParaRPr>
            </a:p>
          </p:txBody>
        </p:sp>
      </p:grpSp>
      <p:sp>
        <p:nvSpPr>
          <p:cNvPr id="7" name="文本框 6"/>
          <p:cNvSpPr txBox="1"/>
          <p:nvPr/>
        </p:nvSpPr>
        <p:spPr>
          <a:xfrm>
            <a:off x="247015" y="812165"/>
            <a:ext cx="657225" cy="460375"/>
          </a:xfrm>
          <a:prstGeom prst="rect">
            <a:avLst/>
          </a:prstGeom>
          <a:noFill/>
        </p:spPr>
        <p:txBody>
          <a:bodyPr wrap="none" rtlCol="0" anchor="t">
            <a:spAutoFit/>
          </a:bodyPr>
          <a:lstStyle/>
          <a:p>
            <a:pPr marL="0" indent="0">
              <a:buNone/>
            </a:pPr>
            <a:r>
              <a:rPr lang="en-US" altLang="zh-CN" sz="2400" dirty="0">
                <a:sym typeface="+mn-ea"/>
              </a:rPr>
              <a:t>3</a:t>
            </a:r>
            <a:r>
              <a:rPr lang="zh-CN" altLang="en-US" sz="2400" dirty="0">
                <a:sym typeface="+mn-ea"/>
              </a:rPr>
              <a:t>）</a:t>
            </a:r>
            <a:endParaRPr lang="zh-CN" altLang="en-US" sz="2400" dirty="0">
              <a:sym typeface="+mn-ea"/>
            </a:endParaRPr>
          </a:p>
        </p:txBody>
      </p:sp>
      <p:pic>
        <p:nvPicPr>
          <p:cNvPr id="2" name="图片 1" descr="屏幕快照 2019-04-01 上午11.27.47"/>
          <p:cNvPicPr>
            <a:picLocks noChangeAspect="1"/>
          </p:cNvPicPr>
          <p:nvPr/>
        </p:nvPicPr>
        <p:blipFill>
          <a:blip r:embed="rId1"/>
          <a:stretch>
            <a:fillRect/>
          </a:stretch>
        </p:blipFill>
        <p:spPr>
          <a:xfrm>
            <a:off x="247015" y="1305560"/>
            <a:ext cx="5510530" cy="2688590"/>
          </a:xfrm>
          <a:prstGeom prst="rect">
            <a:avLst/>
          </a:prstGeom>
        </p:spPr>
      </p:pic>
      <p:pic>
        <p:nvPicPr>
          <p:cNvPr id="9" name="图片 8" descr="屏幕快照 2019-04-01 上午11.28.08"/>
          <p:cNvPicPr>
            <a:picLocks noChangeAspect="1"/>
          </p:cNvPicPr>
          <p:nvPr/>
        </p:nvPicPr>
        <p:blipFill>
          <a:blip r:embed="rId2"/>
          <a:stretch>
            <a:fillRect/>
          </a:stretch>
        </p:blipFill>
        <p:spPr>
          <a:xfrm>
            <a:off x="6228080" y="1214120"/>
            <a:ext cx="5480050" cy="2747010"/>
          </a:xfrm>
          <a:prstGeom prst="rect">
            <a:avLst/>
          </a:prstGeom>
        </p:spPr>
      </p:pic>
      <p:pic>
        <p:nvPicPr>
          <p:cNvPr id="10" name="图片 9" descr="屏幕快照 2019-04-01 上午11.30.08"/>
          <p:cNvPicPr>
            <a:picLocks noChangeAspect="1"/>
          </p:cNvPicPr>
          <p:nvPr/>
        </p:nvPicPr>
        <p:blipFill>
          <a:blip r:embed="rId3"/>
          <a:stretch>
            <a:fillRect/>
          </a:stretch>
        </p:blipFill>
        <p:spPr>
          <a:xfrm>
            <a:off x="160655" y="3961130"/>
            <a:ext cx="5547360" cy="2773680"/>
          </a:xfrm>
          <a:prstGeom prst="rect">
            <a:avLst/>
          </a:prstGeom>
        </p:spPr>
      </p:pic>
      <p:pic>
        <p:nvPicPr>
          <p:cNvPr id="11" name="图片 10" descr="屏幕快照 2019-04-01 上午11.30.19"/>
          <p:cNvPicPr>
            <a:picLocks noChangeAspect="1"/>
          </p:cNvPicPr>
          <p:nvPr/>
        </p:nvPicPr>
        <p:blipFill>
          <a:blip r:embed="rId4"/>
          <a:stretch>
            <a:fillRect/>
          </a:stretch>
        </p:blipFill>
        <p:spPr>
          <a:xfrm>
            <a:off x="6277610" y="3961130"/>
            <a:ext cx="5526405" cy="2785745"/>
          </a:xfrm>
          <a:prstGeom prst="rect">
            <a:avLst/>
          </a:prstGeom>
        </p:spPr>
      </p:pic>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39515" y="19685"/>
            <a:ext cx="4625975" cy="1117016"/>
            <a:chOff x="4388795" y="199351"/>
            <a:chExt cx="3414409" cy="1117331"/>
          </a:xfrm>
        </p:grpSpPr>
        <p:sp>
          <p:nvSpPr>
            <p:cNvPr id="5" name="矩形 4"/>
            <p:cNvSpPr/>
            <p:nvPr/>
          </p:nvSpPr>
          <p:spPr>
            <a:xfrm>
              <a:off x="4388795" y="496112"/>
              <a:ext cx="3414409" cy="62257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 name="文本框 2"/>
            <p:cNvSpPr txBox="1"/>
            <p:nvPr/>
          </p:nvSpPr>
          <p:spPr>
            <a:xfrm>
              <a:off x="5693922" y="199351"/>
              <a:ext cx="804156" cy="645342"/>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defRPr kumimoji="0" sz="5400" b="0" i="0" u="none" strike="noStrike" cap="none" spc="0" normalizeH="0" baseline="0">
                  <a:ln>
                    <a:noFill/>
                  </a:ln>
                  <a:solidFill>
                    <a:prstClr val="black"/>
                  </a:solidFill>
                  <a:effectLst/>
                  <a:uLnTx/>
                  <a:uFillTx/>
                  <a:latin typeface="Geometr415 Blk BT" panose="020B0802020204020303" pitchFamily="34" charset="0"/>
                  <a:ea typeface="微软雅黑" panose="020B050302020402020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rPr>
                <a:t>02</a:t>
              </a:r>
              <a:endParaRPr kumimoji="0" lang="zh-CN" altLang="en-US"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endParaRPr>
            </a:p>
          </p:txBody>
        </p:sp>
        <p:sp>
          <p:nvSpPr>
            <p:cNvPr id="4" name="文本框 3"/>
            <p:cNvSpPr txBox="1"/>
            <p:nvPr/>
          </p:nvSpPr>
          <p:spPr>
            <a:xfrm>
              <a:off x="4507151" y="794565"/>
              <a:ext cx="3177700" cy="522117"/>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a:sym typeface="+mn-ea"/>
                </a:rPr>
                <a:t>描述性分析</a:t>
              </a:r>
              <a:endParaRPr lang="zh-CN" altLang="en-US" sz="2800" dirty="0">
                <a:sym typeface="+mn-ea"/>
              </a:endParaRPr>
            </a:p>
          </p:txBody>
        </p:sp>
      </p:grpSp>
      <p:sp>
        <p:nvSpPr>
          <p:cNvPr id="7" name="文本框 6"/>
          <p:cNvSpPr txBox="1"/>
          <p:nvPr/>
        </p:nvSpPr>
        <p:spPr>
          <a:xfrm>
            <a:off x="247015" y="812165"/>
            <a:ext cx="1876425" cy="460375"/>
          </a:xfrm>
          <a:prstGeom prst="rect">
            <a:avLst/>
          </a:prstGeom>
          <a:noFill/>
        </p:spPr>
        <p:txBody>
          <a:bodyPr wrap="none" rtlCol="0" anchor="t">
            <a:spAutoFit/>
          </a:bodyPr>
          <a:lstStyle/>
          <a:p>
            <a:pPr marL="0" indent="0">
              <a:buNone/>
            </a:pPr>
            <a:r>
              <a:rPr lang="en-US" altLang="zh-CN" sz="2400" dirty="0">
                <a:sym typeface="+mn-ea"/>
              </a:rPr>
              <a:t>4</a:t>
            </a:r>
            <a:r>
              <a:rPr lang="zh-CN" altLang="en-US" sz="2400" dirty="0">
                <a:sym typeface="+mn-ea"/>
              </a:rPr>
              <a:t>）衍生变量</a:t>
            </a:r>
            <a:endParaRPr lang="zh-CN" altLang="en-US" sz="2400" dirty="0">
              <a:sym typeface="+mn-ea"/>
            </a:endParaRPr>
          </a:p>
        </p:txBody>
      </p:sp>
      <p:pic>
        <p:nvPicPr>
          <p:cNvPr id="8" name="图片 7" descr="屏幕快照 2019-04-01 上午11.34.03"/>
          <p:cNvPicPr>
            <a:picLocks noChangeAspect="1"/>
          </p:cNvPicPr>
          <p:nvPr/>
        </p:nvPicPr>
        <p:blipFill>
          <a:blip r:embed="rId1"/>
          <a:stretch>
            <a:fillRect/>
          </a:stretch>
        </p:blipFill>
        <p:spPr>
          <a:xfrm>
            <a:off x="498475" y="1487170"/>
            <a:ext cx="3539490" cy="2345690"/>
          </a:xfrm>
          <a:prstGeom prst="rect">
            <a:avLst/>
          </a:prstGeom>
        </p:spPr>
      </p:pic>
      <p:pic>
        <p:nvPicPr>
          <p:cNvPr id="9" name="图片 8" descr="屏幕快照 2019-04-01 上午11.34.20"/>
          <p:cNvPicPr>
            <a:picLocks noChangeAspect="1"/>
          </p:cNvPicPr>
          <p:nvPr/>
        </p:nvPicPr>
        <p:blipFill>
          <a:blip r:embed="rId2"/>
          <a:stretch>
            <a:fillRect/>
          </a:stretch>
        </p:blipFill>
        <p:spPr>
          <a:xfrm>
            <a:off x="4335780" y="1487170"/>
            <a:ext cx="3512185" cy="2390140"/>
          </a:xfrm>
          <a:prstGeom prst="rect">
            <a:avLst/>
          </a:prstGeom>
        </p:spPr>
      </p:pic>
      <p:pic>
        <p:nvPicPr>
          <p:cNvPr id="10" name="图片 9" descr="屏幕快照 2019-04-01 上午11.34.34"/>
          <p:cNvPicPr>
            <a:picLocks noChangeAspect="1"/>
          </p:cNvPicPr>
          <p:nvPr/>
        </p:nvPicPr>
        <p:blipFill>
          <a:blip r:embed="rId3"/>
          <a:stretch>
            <a:fillRect/>
          </a:stretch>
        </p:blipFill>
        <p:spPr>
          <a:xfrm>
            <a:off x="8146415" y="1487805"/>
            <a:ext cx="3627120" cy="2389505"/>
          </a:xfrm>
          <a:prstGeom prst="rect">
            <a:avLst/>
          </a:prstGeom>
        </p:spPr>
      </p:pic>
      <p:pic>
        <p:nvPicPr>
          <p:cNvPr id="11" name="图片 10" descr="屏幕快照 2019-04-01 上午11.34.48"/>
          <p:cNvPicPr>
            <a:picLocks noChangeAspect="1"/>
          </p:cNvPicPr>
          <p:nvPr/>
        </p:nvPicPr>
        <p:blipFill>
          <a:blip r:embed="rId4"/>
          <a:stretch>
            <a:fillRect/>
          </a:stretch>
        </p:blipFill>
        <p:spPr>
          <a:xfrm>
            <a:off x="436880" y="4077970"/>
            <a:ext cx="3601085" cy="2470150"/>
          </a:xfrm>
          <a:prstGeom prst="rect">
            <a:avLst/>
          </a:prstGeom>
        </p:spPr>
      </p:pic>
      <p:pic>
        <p:nvPicPr>
          <p:cNvPr id="12" name="图片 11" descr="屏幕快照 2019-04-01 上午11.35.00"/>
          <p:cNvPicPr>
            <a:picLocks noChangeAspect="1"/>
          </p:cNvPicPr>
          <p:nvPr/>
        </p:nvPicPr>
        <p:blipFill>
          <a:blip r:embed="rId5"/>
          <a:stretch>
            <a:fillRect/>
          </a:stretch>
        </p:blipFill>
        <p:spPr>
          <a:xfrm>
            <a:off x="4302125" y="4124325"/>
            <a:ext cx="3631565" cy="2423795"/>
          </a:xfrm>
          <a:prstGeom prst="rect">
            <a:avLst/>
          </a:prstGeom>
        </p:spPr>
      </p:pic>
      <p:pic>
        <p:nvPicPr>
          <p:cNvPr id="13" name="图片 12" descr="屏幕快照 2019-04-01 上午11.35.12"/>
          <p:cNvPicPr>
            <a:picLocks noChangeAspect="1"/>
          </p:cNvPicPr>
          <p:nvPr/>
        </p:nvPicPr>
        <p:blipFill>
          <a:blip r:embed="rId6"/>
          <a:stretch>
            <a:fillRect/>
          </a:stretch>
        </p:blipFill>
        <p:spPr>
          <a:xfrm>
            <a:off x="8089900" y="4082415"/>
            <a:ext cx="3683000" cy="2522855"/>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1" fmla="*/ 0 w 3505845"/>
              <a:gd name="connsiteY0-2" fmla="*/ 0 h 4673580"/>
              <a:gd name="connsiteX1-3" fmla="*/ 3505845 w 3505845"/>
              <a:gd name="connsiteY1-4" fmla="*/ 0 h 4673580"/>
              <a:gd name="connsiteX2-5" fmla="*/ 3486795 w 3505845"/>
              <a:gd name="connsiteY2-6" fmla="*/ 2247900 h 4673580"/>
              <a:gd name="connsiteX3-7" fmla="*/ 3505845 w 3505845"/>
              <a:gd name="connsiteY3-8" fmla="*/ 4673580 h 4673580"/>
              <a:gd name="connsiteX4-9" fmla="*/ 0 w 3505845"/>
              <a:gd name="connsiteY4-10" fmla="*/ 4673580 h 4673580"/>
              <a:gd name="connsiteX5" fmla="*/ 0 w 3505845"/>
              <a:gd name="connsiteY5" fmla="*/ 0 h 4673580"/>
              <a:gd name="connsiteX0-11" fmla="*/ 0 w 3505845"/>
              <a:gd name="connsiteY0-12" fmla="*/ 0 h 4673580"/>
              <a:gd name="connsiteX1-13" fmla="*/ 3505845 w 3505845"/>
              <a:gd name="connsiteY1-14" fmla="*/ 0 h 4673580"/>
              <a:gd name="connsiteX2-15" fmla="*/ 3486795 w 3505845"/>
              <a:gd name="connsiteY2-16" fmla="*/ 2247900 h 4673580"/>
              <a:gd name="connsiteX3-17" fmla="*/ 3486795 w 3505845"/>
              <a:gd name="connsiteY3-18" fmla="*/ 3524250 h 4673580"/>
              <a:gd name="connsiteX4-19" fmla="*/ 3505845 w 3505845"/>
              <a:gd name="connsiteY4-20" fmla="*/ 4673580 h 4673580"/>
              <a:gd name="connsiteX5-21" fmla="*/ 0 w 3505845"/>
              <a:gd name="connsiteY5-22" fmla="*/ 4673580 h 4673580"/>
              <a:gd name="connsiteX6" fmla="*/ 0 w 3505845"/>
              <a:gd name="connsiteY6" fmla="*/ 0 h 4673580"/>
              <a:gd name="connsiteX0-23" fmla="*/ 0 w 3505845"/>
              <a:gd name="connsiteY0-24" fmla="*/ 0 h 4673580"/>
              <a:gd name="connsiteX1-25" fmla="*/ 3505845 w 3505845"/>
              <a:gd name="connsiteY1-26" fmla="*/ 0 h 4673580"/>
              <a:gd name="connsiteX2-27" fmla="*/ 3486795 w 3505845"/>
              <a:gd name="connsiteY2-28" fmla="*/ 2247900 h 4673580"/>
              <a:gd name="connsiteX3-29" fmla="*/ 3467745 w 3505845"/>
              <a:gd name="connsiteY3-30" fmla="*/ 2857500 h 4673580"/>
              <a:gd name="connsiteX4-31" fmla="*/ 3486795 w 3505845"/>
              <a:gd name="connsiteY4-32" fmla="*/ 3524250 h 4673580"/>
              <a:gd name="connsiteX5-33" fmla="*/ 3505845 w 3505845"/>
              <a:gd name="connsiteY5-34" fmla="*/ 4673580 h 4673580"/>
              <a:gd name="connsiteX6-35" fmla="*/ 0 w 3505845"/>
              <a:gd name="connsiteY6-36" fmla="*/ 4673580 h 4673580"/>
              <a:gd name="connsiteX7" fmla="*/ 0 w 3505845"/>
              <a:gd name="connsiteY7" fmla="*/ 0 h 4673580"/>
              <a:gd name="connsiteX0-37" fmla="*/ 3467745 w 3559185"/>
              <a:gd name="connsiteY0-38" fmla="*/ 2857500 h 4673580"/>
              <a:gd name="connsiteX1-39" fmla="*/ 3486795 w 3559185"/>
              <a:gd name="connsiteY1-40" fmla="*/ 3524250 h 4673580"/>
              <a:gd name="connsiteX2-41" fmla="*/ 3505845 w 3559185"/>
              <a:gd name="connsiteY2-42" fmla="*/ 4673580 h 4673580"/>
              <a:gd name="connsiteX3-43" fmla="*/ 0 w 3559185"/>
              <a:gd name="connsiteY3-44" fmla="*/ 4673580 h 4673580"/>
              <a:gd name="connsiteX4-45" fmla="*/ 0 w 3559185"/>
              <a:gd name="connsiteY4-46" fmla="*/ 0 h 4673580"/>
              <a:gd name="connsiteX5-47" fmla="*/ 3505845 w 3559185"/>
              <a:gd name="connsiteY5-48" fmla="*/ 0 h 4673580"/>
              <a:gd name="connsiteX6-49" fmla="*/ 3486795 w 3559185"/>
              <a:gd name="connsiteY6-50" fmla="*/ 2247900 h 4673580"/>
              <a:gd name="connsiteX7-51" fmla="*/ 3559185 w 3559185"/>
              <a:gd name="connsiteY7-52" fmla="*/ 2948940 h 4673580"/>
              <a:gd name="connsiteX0-53" fmla="*/ 3467745 w 3505845"/>
              <a:gd name="connsiteY0-54" fmla="*/ 2857500 h 4673580"/>
              <a:gd name="connsiteX1-55" fmla="*/ 3486795 w 3505845"/>
              <a:gd name="connsiteY1-56" fmla="*/ 3524250 h 4673580"/>
              <a:gd name="connsiteX2-57" fmla="*/ 3505845 w 3505845"/>
              <a:gd name="connsiteY2-58" fmla="*/ 4673580 h 4673580"/>
              <a:gd name="connsiteX3-59" fmla="*/ 0 w 3505845"/>
              <a:gd name="connsiteY3-60" fmla="*/ 4673580 h 4673580"/>
              <a:gd name="connsiteX4-61" fmla="*/ 0 w 3505845"/>
              <a:gd name="connsiteY4-62" fmla="*/ 0 h 4673580"/>
              <a:gd name="connsiteX5-63" fmla="*/ 3505845 w 3505845"/>
              <a:gd name="connsiteY5-64" fmla="*/ 0 h 4673580"/>
              <a:gd name="connsiteX6-65" fmla="*/ 3486795 w 3505845"/>
              <a:gd name="connsiteY6-66" fmla="*/ 2247900 h 4673580"/>
              <a:gd name="connsiteX0-67" fmla="*/ 3486795 w 3505845"/>
              <a:gd name="connsiteY0-68" fmla="*/ 3524250 h 4673580"/>
              <a:gd name="connsiteX1-69" fmla="*/ 3505845 w 3505845"/>
              <a:gd name="connsiteY1-70" fmla="*/ 4673580 h 4673580"/>
              <a:gd name="connsiteX2-71" fmla="*/ 0 w 3505845"/>
              <a:gd name="connsiteY2-72" fmla="*/ 4673580 h 4673580"/>
              <a:gd name="connsiteX3-73" fmla="*/ 0 w 3505845"/>
              <a:gd name="connsiteY3-74" fmla="*/ 0 h 4673580"/>
              <a:gd name="connsiteX4-75" fmla="*/ 3505845 w 3505845"/>
              <a:gd name="connsiteY4-76" fmla="*/ 0 h 4673580"/>
              <a:gd name="connsiteX5-77" fmla="*/ 3486795 w 3505845"/>
              <a:gd name="connsiteY5-78" fmla="*/ 2247900 h 4673580"/>
              <a:gd name="connsiteX0-79" fmla="*/ 3515978 w 3515978"/>
              <a:gd name="connsiteY0-80" fmla="*/ 3524250 h 4673580"/>
              <a:gd name="connsiteX1-81" fmla="*/ 3505845 w 3515978"/>
              <a:gd name="connsiteY1-82" fmla="*/ 4673580 h 4673580"/>
              <a:gd name="connsiteX2-83" fmla="*/ 0 w 3515978"/>
              <a:gd name="connsiteY2-84" fmla="*/ 4673580 h 4673580"/>
              <a:gd name="connsiteX3-85" fmla="*/ 0 w 3515978"/>
              <a:gd name="connsiteY3-86" fmla="*/ 0 h 4673580"/>
              <a:gd name="connsiteX4-87" fmla="*/ 3505845 w 3515978"/>
              <a:gd name="connsiteY4-88" fmla="*/ 0 h 4673580"/>
              <a:gd name="connsiteX5-89" fmla="*/ 3486795 w 3515978"/>
              <a:gd name="connsiteY5-90" fmla="*/ 2247900 h 4673580"/>
              <a:gd name="connsiteX0-91" fmla="*/ 3506250 w 3506869"/>
              <a:gd name="connsiteY0-92" fmla="*/ 3524250 h 4673580"/>
              <a:gd name="connsiteX1-93" fmla="*/ 3505845 w 3506869"/>
              <a:gd name="connsiteY1-94" fmla="*/ 4673580 h 4673580"/>
              <a:gd name="connsiteX2-95" fmla="*/ 0 w 3506869"/>
              <a:gd name="connsiteY2-96" fmla="*/ 4673580 h 4673580"/>
              <a:gd name="connsiteX3-97" fmla="*/ 0 w 3506869"/>
              <a:gd name="connsiteY3-98" fmla="*/ 0 h 4673580"/>
              <a:gd name="connsiteX4-99" fmla="*/ 3505845 w 3506869"/>
              <a:gd name="connsiteY4-100" fmla="*/ 0 h 4673580"/>
              <a:gd name="connsiteX5-101" fmla="*/ 3486795 w 3506869"/>
              <a:gd name="connsiteY5-102" fmla="*/ 2247900 h 4673580"/>
              <a:gd name="connsiteX0-103" fmla="*/ 3506250 w 3506869"/>
              <a:gd name="connsiteY0-104" fmla="*/ 3524250 h 4673580"/>
              <a:gd name="connsiteX1-105" fmla="*/ 3505845 w 3506869"/>
              <a:gd name="connsiteY1-106" fmla="*/ 4673580 h 4673580"/>
              <a:gd name="connsiteX2-107" fmla="*/ 0 w 3506869"/>
              <a:gd name="connsiteY2-108" fmla="*/ 4673580 h 4673580"/>
              <a:gd name="connsiteX3-109" fmla="*/ 0 w 3506869"/>
              <a:gd name="connsiteY3-110" fmla="*/ 0 h 4673580"/>
              <a:gd name="connsiteX4-111" fmla="*/ 3505845 w 3506869"/>
              <a:gd name="connsiteY4-112" fmla="*/ 0 h 4673580"/>
              <a:gd name="connsiteX5-113" fmla="*/ 3496523 w 3506869"/>
              <a:gd name="connsiteY5-114" fmla="*/ 2247900 h 4673580"/>
              <a:gd name="connsiteX0-115" fmla="*/ 3506250 w 3525963"/>
              <a:gd name="connsiteY0-116" fmla="*/ 3524250 h 4673580"/>
              <a:gd name="connsiteX1-117" fmla="*/ 3505845 w 3525963"/>
              <a:gd name="connsiteY1-118" fmla="*/ 4673580 h 4673580"/>
              <a:gd name="connsiteX2-119" fmla="*/ 0 w 3525963"/>
              <a:gd name="connsiteY2-120" fmla="*/ 4673580 h 4673580"/>
              <a:gd name="connsiteX3-121" fmla="*/ 0 w 3525963"/>
              <a:gd name="connsiteY3-122" fmla="*/ 0 h 4673580"/>
              <a:gd name="connsiteX4-123" fmla="*/ 3505845 w 3525963"/>
              <a:gd name="connsiteY4-124" fmla="*/ 0 h 4673580"/>
              <a:gd name="connsiteX5-125" fmla="*/ 3525706 w 3525963"/>
              <a:gd name="connsiteY5-126" fmla="*/ 2257628 h 4673580"/>
              <a:gd name="connsiteX0-127" fmla="*/ 3506250 w 3516372"/>
              <a:gd name="connsiteY0-128" fmla="*/ 3524250 h 4673580"/>
              <a:gd name="connsiteX1-129" fmla="*/ 3505845 w 3516372"/>
              <a:gd name="connsiteY1-130" fmla="*/ 4673580 h 4673580"/>
              <a:gd name="connsiteX2-131" fmla="*/ 0 w 3516372"/>
              <a:gd name="connsiteY2-132" fmla="*/ 4673580 h 4673580"/>
              <a:gd name="connsiteX3-133" fmla="*/ 0 w 3516372"/>
              <a:gd name="connsiteY3-134" fmla="*/ 0 h 4673580"/>
              <a:gd name="connsiteX4-135" fmla="*/ 3505845 w 3516372"/>
              <a:gd name="connsiteY4-136" fmla="*/ 0 h 4673580"/>
              <a:gd name="connsiteX5-137" fmla="*/ 3515978 w 3516372"/>
              <a:gd name="connsiteY5-138" fmla="*/ 2257628 h 4673580"/>
              <a:gd name="connsiteX0-139" fmla="*/ 3506250 w 3506869"/>
              <a:gd name="connsiteY0-140" fmla="*/ 3524250 h 4673580"/>
              <a:gd name="connsiteX1-141" fmla="*/ 3505845 w 3506869"/>
              <a:gd name="connsiteY1-142" fmla="*/ 4673580 h 4673580"/>
              <a:gd name="connsiteX2-143" fmla="*/ 0 w 3506869"/>
              <a:gd name="connsiteY2-144" fmla="*/ 4673580 h 4673580"/>
              <a:gd name="connsiteX3-145" fmla="*/ 0 w 3506869"/>
              <a:gd name="connsiteY3-146" fmla="*/ 0 h 4673580"/>
              <a:gd name="connsiteX4-147" fmla="*/ 3505845 w 3506869"/>
              <a:gd name="connsiteY4-148" fmla="*/ 0 h 4673580"/>
              <a:gd name="connsiteX5-149" fmla="*/ 3496523 w 3506869"/>
              <a:gd name="connsiteY5-150" fmla="*/ 2257628 h 467358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rot="16200000">
            <a:off x="8840821" y="5324522"/>
            <a:ext cx="453958" cy="453958"/>
            <a:chOff x="5869021" y="5872413"/>
            <a:chExt cx="453958" cy="453958"/>
          </a:xfrm>
        </p:grpSpPr>
        <p:sp>
          <p:nvSpPr>
            <p:cNvPr id="4" name="矩形 3"/>
            <p:cNvSpPr/>
            <p:nvPr/>
          </p:nvSpPr>
          <p:spPr>
            <a:xfrm>
              <a:off x="5869021" y="5872413"/>
              <a:ext cx="453958" cy="4539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 name="文本框 5"/>
          <p:cNvSpPr txBox="1"/>
          <p:nvPr/>
        </p:nvSpPr>
        <p:spPr>
          <a:xfrm>
            <a:off x="3504877" y="3602275"/>
            <a:ext cx="5839795" cy="768350"/>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dirty="0">
                <a:sym typeface="+mn-ea"/>
              </a:rPr>
              <a:t>线性回归及模型优化</a:t>
            </a:r>
            <a:endParaRPr lang="zh-CN" altLang="en-US" sz="4400" dirty="0">
              <a:sym typeface="+mn-ea"/>
            </a:endParaRPr>
          </a:p>
        </p:txBody>
      </p:sp>
      <p:sp>
        <p:nvSpPr>
          <p:cNvPr id="7" name="文本框 6"/>
          <p:cNvSpPr txBox="1"/>
          <p:nvPr/>
        </p:nvSpPr>
        <p:spPr>
          <a:xfrm>
            <a:off x="2223069" y="1924346"/>
            <a:ext cx="4463481" cy="92202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dirty="0">
                <a:latin typeface="Geometr415 Blk BT" panose="020B0802020204020303" pitchFamily="34" charset="0"/>
              </a:rPr>
              <a:t>PART03</a:t>
            </a:r>
            <a:endParaRPr lang="zh-CN" altLang="en-US" sz="5400" dirty="0">
              <a:latin typeface="Geometr415 Blk BT" panose="020B0802020204020303" pitchFamily="34" charset="0"/>
            </a:endParaRPr>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39515" y="19685"/>
            <a:ext cx="4625975" cy="1117016"/>
            <a:chOff x="4388795" y="199351"/>
            <a:chExt cx="3414409" cy="1117331"/>
          </a:xfrm>
        </p:grpSpPr>
        <p:sp>
          <p:nvSpPr>
            <p:cNvPr id="5" name="矩形 4"/>
            <p:cNvSpPr/>
            <p:nvPr/>
          </p:nvSpPr>
          <p:spPr>
            <a:xfrm>
              <a:off x="4388795" y="496112"/>
              <a:ext cx="3414409" cy="62257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 name="文本框 2"/>
            <p:cNvSpPr txBox="1"/>
            <p:nvPr/>
          </p:nvSpPr>
          <p:spPr>
            <a:xfrm>
              <a:off x="5693922" y="199351"/>
              <a:ext cx="804156" cy="645342"/>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defRPr kumimoji="0" sz="5400" b="0" i="0" u="none" strike="noStrike" cap="none" spc="0" normalizeH="0" baseline="0">
                  <a:ln>
                    <a:noFill/>
                  </a:ln>
                  <a:solidFill>
                    <a:prstClr val="black"/>
                  </a:solidFill>
                  <a:effectLst/>
                  <a:uLnTx/>
                  <a:uFillTx/>
                  <a:latin typeface="Geometr415 Blk BT" panose="020B0802020204020303" pitchFamily="34" charset="0"/>
                  <a:ea typeface="微软雅黑" panose="020B050302020402020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rPr>
                <a:t>03</a:t>
              </a:r>
              <a:endParaRPr kumimoji="0" lang="zh-CN" altLang="en-US"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endParaRPr>
            </a:p>
          </p:txBody>
        </p:sp>
        <p:sp>
          <p:nvSpPr>
            <p:cNvPr id="4" name="文本框 3"/>
            <p:cNvSpPr txBox="1"/>
            <p:nvPr/>
          </p:nvSpPr>
          <p:spPr>
            <a:xfrm>
              <a:off x="4507151" y="794565"/>
              <a:ext cx="3177700" cy="522117"/>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a:sym typeface="+mn-ea"/>
                </a:rPr>
                <a:t>线性回归及模型优化</a:t>
              </a:r>
              <a:endParaRPr lang="zh-CN" altLang="en-US" sz="2800" dirty="0">
                <a:sym typeface="+mn-ea"/>
              </a:endParaRPr>
            </a:p>
          </p:txBody>
        </p:sp>
      </p:grpSp>
      <p:sp>
        <p:nvSpPr>
          <p:cNvPr id="7" name="文本框 6"/>
          <p:cNvSpPr txBox="1"/>
          <p:nvPr/>
        </p:nvSpPr>
        <p:spPr>
          <a:xfrm>
            <a:off x="389890" y="1289050"/>
            <a:ext cx="5217160" cy="3784600"/>
          </a:xfrm>
          <a:prstGeom prst="rect">
            <a:avLst/>
          </a:prstGeom>
          <a:noFill/>
        </p:spPr>
        <p:txBody>
          <a:bodyPr wrap="square" rtlCol="0" anchor="t">
            <a:spAutoFit/>
          </a:bodyPr>
          <a:lstStyle/>
          <a:p>
            <a:pPr marL="0" indent="0" algn="l" fontAlgn="auto">
              <a:lnSpc>
                <a:spcPct val="150000"/>
              </a:lnSpc>
              <a:buNone/>
            </a:pPr>
            <a:r>
              <a:rPr lang="en-US" altLang="zh-CN" sz="2000"/>
              <a:t>1.</a:t>
            </a:r>
            <a:r>
              <a:rPr lang="zh-CN" altLang="en-US" sz="2000"/>
              <a:t> 因变量为团购数</a:t>
            </a:r>
            <a:endParaRPr lang="en-US" altLang="zh-CN" sz="2000"/>
          </a:p>
          <a:p>
            <a:pPr marL="0" indent="0" algn="l" fontAlgn="auto">
              <a:lnSpc>
                <a:spcPct val="150000"/>
              </a:lnSpc>
              <a:buNone/>
            </a:pPr>
            <a:r>
              <a:rPr lang="en-US" altLang="zh-CN" sz="2000"/>
              <a:t>1) </a:t>
            </a:r>
            <a:r>
              <a:rPr lang="zh-CN" altLang="en-US" sz="2000"/>
              <a:t>线性回归初探：</a:t>
            </a:r>
            <a:endParaRPr lang="en-US" altLang="zh-CN" sz="2000"/>
          </a:p>
          <a:p>
            <a:pPr marL="0" indent="0" algn="l" fontAlgn="auto">
              <a:lnSpc>
                <a:spcPct val="150000"/>
              </a:lnSpc>
              <a:buNone/>
            </a:pPr>
            <a:r>
              <a:rPr lang="zh-CN" altLang="en-US" sz="2000"/>
              <a:t>因变量：团购数</a:t>
            </a:r>
            <a:endParaRPr lang="zh-CN" altLang="en-US" sz="2000"/>
          </a:p>
          <a:p>
            <a:pPr marL="0" indent="0" algn="l" fontAlgn="auto">
              <a:lnSpc>
                <a:spcPct val="150000"/>
              </a:lnSpc>
              <a:buNone/>
            </a:pPr>
            <a:r>
              <a:rPr lang="zh-CN" altLang="en-US" sz="2000"/>
              <a:t>自变量：评分 </a:t>
            </a:r>
            <a:r>
              <a:rPr lang="en-US" altLang="zh-CN" sz="2000"/>
              <a:t>+ </a:t>
            </a:r>
            <a:r>
              <a:rPr lang="zh-CN" altLang="en-US" sz="2000"/>
              <a:t>评论数 </a:t>
            </a:r>
            <a:r>
              <a:rPr lang="en-US" altLang="zh-CN" sz="2000"/>
              <a:t>+ </a:t>
            </a:r>
            <a:r>
              <a:rPr lang="zh-CN" altLang="en-US" sz="2000"/>
              <a:t>月卡 </a:t>
            </a:r>
            <a:r>
              <a:rPr lang="en-US" altLang="zh-CN" sz="2000"/>
              <a:t>+ </a:t>
            </a:r>
            <a:r>
              <a:rPr lang="zh-CN" altLang="en-US" sz="2000"/>
              <a:t>年卡 </a:t>
            </a:r>
            <a:r>
              <a:rPr lang="en-US" altLang="zh-CN" sz="2000"/>
              <a:t>+ </a:t>
            </a:r>
            <a:r>
              <a:rPr lang="zh-CN" altLang="en-US" sz="2000"/>
              <a:t>季卡 </a:t>
            </a:r>
            <a:r>
              <a:rPr lang="en-US" altLang="zh-CN" sz="2000"/>
              <a:t>+ </a:t>
            </a:r>
            <a:r>
              <a:rPr lang="zh-CN" altLang="en-US" sz="2000"/>
              <a:t>周卡 </a:t>
            </a:r>
            <a:r>
              <a:rPr lang="en-US" altLang="zh-CN" sz="2000"/>
              <a:t>+ </a:t>
            </a:r>
            <a:r>
              <a:rPr lang="zh-CN" altLang="en-US" sz="2000"/>
              <a:t>有效天数 </a:t>
            </a:r>
            <a:r>
              <a:rPr lang="en-US" altLang="zh-CN" sz="2000"/>
              <a:t>+ </a:t>
            </a:r>
            <a:r>
              <a:rPr lang="zh-CN" altLang="en-US" sz="2000"/>
              <a:t>起始年份 </a:t>
            </a:r>
            <a:r>
              <a:rPr lang="en-US" altLang="zh-CN" sz="2000"/>
              <a:t>+ </a:t>
            </a:r>
            <a:r>
              <a:rPr lang="zh-CN" altLang="en-US" sz="2000"/>
              <a:t>节假日通用 </a:t>
            </a:r>
            <a:r>
              <a:rPr lang="en-US" altLang="zh-CN" sz="2000"/>
              <a:t>+ </a:t>
            </a:r>
            <a:r>
              <a:rPr lang="zh-CN" altLang="en-US" sz="2000"/>
              <a:t>无需预约 </a:t>
            </a:r>
            <a:r>
              <a:rPr lang="en-US" altLang="zh-CN" sz="2000"/>
              <a:t>+ </a:t>
            </a:r>
            <a:r>
              <a:rPr lang="zh-CN" altLang="en-US" sz="2000"/>
              <a:t>有礼品 </a:t>
            </a:r>
            <a:r>
              <a:rPr lang="en-US" altLang="zh-CN" sz="2000"/>
              <a:t>+ </a:t>
            </a:r>
            <a:r>
              <a:rPr lang="zh-CN" altLang="en-US" sz="2000"/>
              <a:t>仅限本人 </a:t>
            </a:r>
            <a:r>
              <a:rPr lang="en-US" altLang="zh-CN" sz="2000"/>
              <a:t>+ </a:t>
            </a:r>
            <a:r>
              <a:rPr lang="zh-CN" altLang="en-US" sz="2000"/>
              <a:t>是否有温馨提示 </a:t>
            </a:r>
            <a:r>
              <a:rPr lang="en-US" altLang="zh-CN" sz="2000"/>
              <a:t>+ </a:t>
            </a:r>
            <a:r>
              <a:rPr lang="zh-CN" altLang="en-US" sz="2000"/>
              <a:t>仅体验 </a:t>
            </a:r>
            <a:r>
              <a:rPr lang="en-US" altLang="zh-CN" sz="2000"/>
              <a:t>+ </a:t>
            </a:r>
            <a:r>
              <a:rPr lang="zh-CN" altLang="en-US" sz="2000"/>
              <a:t>瑜伽 </a:t>
            </a:r>
            <a:r>
              <a:rPr lang="en-US" altLang="zh-CN" sz="2000"/>
              <a:t>+ </a:t>
            </a:r>
            <a:r>
              <a:rPr lang="zh-CN" altLang="en-US" sz="2000"/>
              <a:t>桌球 </a:t>
            </a:r>
            <a:r>
              <a:rPr lang="en-US" altLang="zh-CN" sz="2000"/>
              <a:t>+ </a:t>
            </a:r>
            <a:r>
              <a:rPr lang="zh-CN" altLang="en-US" sz="2000"/>
              <a:t>舞蹈 </a:t>
            </a:r>
            <a:r>
              <a:rPr lang="en-US" altLang="zh-CN" sz="2000"/>
              <a:t>+ </a:t>
            </a:r>
            <a:r>
              <a:rPr lang="zh-CN" altLang="en-US" sz="2000"/>
              <a:t>健身 </a:t>
            </a:r>
            <a:r>
              <a:rPr lang="en-US" altLang="zh-CN" sz="2000"/>
              <a:t>+ </a:t>
            </a:r>
            <a:r>
              <a:rPr lang="zh-CN" altLang="en-US" sz="2000"/>
              <a:t>缺失数</a:t>
            </a:r>
            <a:endParaRPr lang="zh-CN" altLang="en-US" sz="2000"/>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15380" y="1335405"/>
            <a:ext cx="5241290" cy="5123815"/>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890" y="5469890"/>
            <a:ext cx="5673725" cy="728980"/>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39515" y="19685"/>
            <a:ext cx="4625975" cy="1117016"/>
            <a:chOff x="4388795" y="199351"/>
            <a:chExt cx="3414409" cy="1117331"/>
          </a:xfrm>
        </p:grpSpPr>
        <p:sp>
          <p:nvSpPr>
            <p:cNvPr id="5" name="矩形 4"/>
            <p:cNvSpPr/>
            <p:nvPr/>
          </p:nvSpPr>
          <p:spPr>
            <a:xfrm>
              <a:off x="4388795" y="496112"/>
              <a:ext cx="3414409" cy="62257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 name="文本框 2"/>
            <p:cNvSpPr txBox="1"/>
            <p:nvPr/>
          </p:nvSpPr>
          <p:spPr>
            <a:xfrm>
              <a:off x="5693922" y="199351"/>
              <a:ext cx="804156" cy="645342"/>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defRPr kumimoji="0" sz="5400" b="0" i="0" u="none" strike="noStrike" cap="none" spc="0" normalizeH="0" baseline="0">
                  <a:ln>
                    <a:noFill/>
                  </a:ln>
                  <a:solidFill>
                    <a:prstClr val="black"/>
                  </a:solidFill>
                  <a:effectLst/>
                  <a:uLnTx/>
                  <a:uFillTx/>
                  <a:latin typeface="Geometr415 Blk BT" panose="020B0802020204020303" pitchFamily="34" charset="0"/>
                  <a:ea typeface="微软雅黑" panose="020B050302020402020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rPr>
                <a:t>03</a:t>
              </a:r>
              <a:endParaRPr kumimoji="0" lang="zh-CN" altLang="en-US"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endParaRPr>
            </a:p>
          </p:txBody>
        </p:sp>
        <p:sp>
          <p:nvSpPr>
            <p:cNvPr id="4" name="文本框 3"/>
            <p:cNvSpPr txBox="1"/>
            <p:nvPr/>
          </p:nvSpPr>
          <p:spPr>
            <a:xfrm>
              <a:off x="4507151" y="794565"/>
              <a:ext cx="3177700" cy="522117"/>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a:sym typeface="+mn-ea"/>
                </a:rPr>
                <a:t>线性回归及模型优化</a:t>
              </a:r>
              <a:endParaRPr lang="zh-CN" altLang="en-US" sz="2800" dirty="0">
                <a:sym typeface="+mn-ea"/>
              </a:endParaRPr>
            </a:p>
          </p:txBody>
        </p:sp>
      </p:grpSp>
      <p:sp>
        <p:nvSpPr>
          <p:cNvPr id="7" name="文本框 6"/>
          <p:cNvSpPr txBox="1"/>
          <p:nvPr/>
        </p:nvSpPr>
        <p:spPr>
          <a:xfrm>
            <a:off x="389890" y="1289050"/>
            <a:ext cx="5217160" cy="1014730"/>
          </a:xfrm>
          <a:prstGeom prst="rect">
            <a:avLst/>
          </a:prstGeom>
          <a:noFill/>
        </p:spPr>
        <p:txBody>
          <a:bodyPr wrap="square" rtlCol="0" anchor="t">
            <a:spAutoFit/>
          </a:bodyPr>
          <a:lstStyle/>
          <a:p>
            <a:pPr marL="0" indent="0" algn="l" fontAlgn="auto">
              <a:lnSpc>
                <a:spcPct val="150000"/>
              </a:lnSpc>
              <a:buNone/>
            </a:pPr>
            <a:r>
              <a:rPr lang="en-US" altLang="zh-CN" sz="2000"/>
              <a:t>2) </a:t>
            </a:r>
            <a:r>
              <a:rPr lang="zh-CN" altLang="en-US" sz="2000"/>
              <a:t>自变量间的相关性</a:t>
            </a:r>
            <a:endParaRPr lang="zh-CN" altLang="en-US" sz="2000"/>
          </a:p>
          <a:p>
            <a:pPr marL="0" indent="0" algn="l" fontAlgn="auto">
              <a:lnSpc>
                <a:spcPct val="150000"/>
              </a:lnSpc>
              <a:buNone/>
            </a:pPr>
            <a:r>
              <a:rPr lang="zh-CN" altLang="en-US" sz="2000"/>
              <a:t>    </a:t>
            </a:r>
            <a:endParaRPr lang="zh-CN" altLang="en-US" sz="2000"/>
          </a:p>
        </p:txBody>
      </p:sp>
      <p:pic>
        <p:nvPicPr>
          <p:cNvPr id="8" name="图片 7"/>
          <p:cNvPicPr>
            <a:picLocks noChangeAspect="1"/>
          </p:cNvPicPr>
          <p:nvPr/>
        </p:nvPicPr>
        <p:blipFill>
          <a:blip r:embed="rId1">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tretch>
            <a:fillRect/>
          </a:stretch>
        </p:blipFill>
        <p:spPr>
          <a:xfrm>
            <a:off x="2949676" y="1021080"/>
            <a:ext cx="6304370" cy="5790578"/>
          </a:xfrm>
          <a:prstGeom prst="rect">
            <a:avLst/>
          </a:prstGeom>
        </p:spPr>
      </p:pic>
      <p:sp>
        <p:nvSpPr>
          <p:cNvPr id="9" name="文本框 8"/>
          <p:cNvSpPr txBox="1"/>
          <p:nvPr/>
        </p:nvSpPr>
        <p:spPr>
          <a:xfrm>
            <a:off x="422910" y="920750"/>
            <a:ext cx="2242820" cy="398780"/>
          </a:xfrm>
          <a:prstGeom prst="rect">
            <a:avLst/>
          </a:prstGeom>
          <a:noFill/>
        </p:spPr>
        <p:txBody>
          <a:bodyPr wrap="none" rtlCol="0" anchor="t">
            <a:spAutoFit/>
          </a:bodyPr>
          <a:lstStyle/>
          <a:p>
            <a:r>
              <a:rPr lang="en-US" altLang="zh-CN" sz="2000">
                <a:sym typeface="+mn-ea"/>
              </a:rPr>
              <a:t>1.</a:t>
            </a:r>
            <a:r>
              <a:rPr lang="zh-CN" altLang="en-US" sz="2000">
                <a:sym typeface="+mn-ea"/>
              </a:rPr>
              <a:t> 因变量为团购数</a:t>
            </a:r>
            <a:endParaRPr lang="zh-CN" altLang="en-US" sz="2000">
              <a:sym typeface="+mn-ea"/>
            </a:endParaRP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39515" y="19685"/>
            <a:ext cx="4625975" cy="1117016"/>
            <a:chOff x="4388795" y="199351"/>
            <a:chExt cx="3414409" cy="1117331"/>
          </a:xfrm>
        </p:grpSpPr>
        <p:sp>
          <p:nvSpPr>
            <p:cNvPr id="5" name="矩形 4"/>
            <p:cNvSpPr/>
            <p:nvPr/>
          </p:nvSpPr>
          <p:spPr>
            <a:xfrm>
              <a:off x="4388795" y="496112"/>
              <a:ext cx="3414409" cy="62257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 name="文本框 2"/>
            <p:cNvSpPr txBox="1"/>
            <p:nvPr/>
          </p:nvSpPr>
          <p:spPr>
            <a:xfrm>
              <a:off x="5693922" y="199351"/>
              <a:ext cx="804156" cy="645342"/>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defRPr kumimoji="0" sz="5400" b="0" i="0" u="none" strike="noStrike" cap="none" spc="0" normalizeH="0" baseline="0">
                  <a:ln>
                    <a:noFill/>
                  </a:ln>
                  <a:solidFill>
                    <a:prstClr val="black"/>
                  </a:solidFill>
                  <a:effectLst/>
                  <a:uLnTx/>
                  <a:uFillTx/>
                  <a:latin typeface="Geometr415 Blk BT" panose="020B0802020204020303" pitchFamily="34" charset="0"/>
                  <a:ea typeface="微软雅黑" panose="020B050302020402020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rPr>
                <a:t>03</a:t>
              </a:r>
              <a:endParaRPr kumimoji="0" lang="zh-CN" altLang="en-US"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endParaRPr>
            </a:p>
          </p:txBody>
        </p:sp>
        <p:sp>
          <p:nvSpPr>
            <p:cNvPr id="4" name="文本框 3"/>
            <p:cNvSpPr txBox="1"/>
            <p:nvPr/>
          </p:nvSpPr>
          <p:spPr>
            <a:xfrm>
              <a:off x="4507151" y="794565"/>
              <a:ext cx="3177700" cy="522117"/>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a:sym typeface="+mn-ea"/>
                </a:rPr>
                <a:t>线性回归及模型优化</a:t>
              </a:r>
              <a:endParaRPr lang="zh-CN" altLang="en-US" sz="2800" dirty="0">
                <a:sym typeface="+mn-ea"/>
              </a:endParaRPr>
            </a:p>
          </p:txBody>
        </p:sp>
      </p:grpSp>
      <p:sp>
        <p:nvSpPr>
          <p:cNvPr id="7" name="文本框 6"/>
          <p:cNvSpPr txBox="1"/>
          <p:nvPr/>
        </p:nvSpPr>
        <p:spPr>
          <a:xfrm>
            <a:off x="389890" y="1289050"/>
            <a:ext cx="5217160" cy="3014980"/>
          </a:xfrm>
          <a:prstGeom prst="rect">
            <a:avLst/>
          </a:prstGeom>
          <a:noFill/>
        </p:spPr>
        <p:txBody>
          <a:bodyPr wrap="square" rtlCol="0" anchor="t">
            <a:spAutoFit/>
          </a:bodyPr>
          <a:lstStyle/>
          <a:p>
            <a:pPr marL="0" indent="0" algn="l" defTabSz="914400" fontAlgn="auto">
              <a:lnSpc>
                <a:spcPct val="150000"/>
              </a:lnSpc>
              <a:buNone/>
              <a:tabLst>
                <a:tab pos="2865120" algn="l"/>
              </a:tabLst>
            </a:pPr>
            <a:r>
              <a:rPr lang="en-US" altLang="zh-CN" sz="2000"/>
              <a:t>3) </a:t>
            </a:r>
            <a:r>
              <a:rPr lang="zh-CN" altLang="en-US" sz="2000" dirty="0">
                <a:sym typeface="+mn-ea"/>
              </a:rPr>
              <a:t>去除不显著变量后再回归</a:t>
            </a:r>
            <a:endParaRPr lang="zh-CN" altLang="en-US" sz="2000" dirty="0">
              <a:sym typeface="+mn-ea"/>
            </a:endParaRPr>
          </a:p>
          <a:p>
            <a:pPr marL="0" indent="0">
              <a:buNone/>
            </a:pPr>
            <a:endParaRPr lang="zh-CN" altLang="en-US" sz="2000" dirty="0">
              <a:sym typeface="+mn-ea"/>
            </a:endParaRPr>
          </a:p>
          <a:p>
            <a:pPr marL="0" indent="0">
              <a:buNone/>
            </a:pPr>
            <a:r>
              <a:rPr lang="zh-CN" altLang="en-US" sz="2000" dirty="0">
                <a:sym typeface="+mn-ea"/>
              </a:rPr>
              <a:t>因变量：团购数</a:t>
            </a:r>
            <a:endParaRPr lang="en-US" altLang="zh-CN" sz="2000" dirty="0"/>
          </a:p>
          <a:p>
            <a:pPr marL="0" indent="0">
              <a:lnSpc>
                <a:spcPct val="150000"/>
              </a:lnSpc>
              <a:buNone/>
            </a:pPr>
            <a:r>
              <a:rPr lang="zh-CN" altLang="en-US" sz="2000" dirty="0">
                <a:sym typeface="+mn-ea"/>
              </a:rPr>
              <a:t>自变量：评分 </a:t>
            </a:r>
            <a:r>
              <a:rPr lang="en-US" altLang="zh-CN" sz="2000" dirty="0">
                <a:sym typeface="+mn-ea"/>
              </a:rPr>
              <a:t>+ </a:t>
            </a:r>
            <a:r>
              <a:rPr lang="zh-CN" altLang="en-US" sz="2000" dirty="0">
                <a:sym typeface="+mn-ea"/>
              </a:rPr>
              <a:t>评论数 </a:t>
            </a:r>
            <a:r>
              <a:rPr lang="en-US" altLang="zh-CN" sz="2000" dirty="0">
                <a:sym typeface="+mn-ea"/>
              </a:rPr>
              <a:t>+ </a:t>
            </a:r>
            <a:r>
              <a:rPr lang="zh-CN" altLang="en-US" sz="2000" dirty="0">
                <a:sym typeface="+mn-ea"/>
              </a:rPr>
              <a:t>起始年份 </a:t>
            </a:r>
            <a:r>
              <a:rPr lang="en-US" altLang="zh-CN" sz="2000" dirty="0">
                <a:sym typeface="+mn-ea"/>
              </a:rPr>
              <a:t>+ </a:t>
            </a:r>
            <a:r>
              <a:rPr lang="zh-CN" altLang="en-US" sz="2000" dirty="0">
                <a:sym typeface="+mn-ea"/>
              </a:rPr>
              <a:t>节假日通用 </a:t>
            </a:r>
            <a:r>
              <a:rPr lang="en-US" altLang="zh-CN" sz="2000" dirty="0">
                <a:sym typeface="+mn-ea"/>
              </a:rPr>
              <a:t>+ </a:t>
            </a:r>
            <a:r>
              <a:rPr lang="zh-CN" altLang="en-US" sz="2000" dirty="0">
                <a:sym typeface="+mn-ea"/>
              </a:rPr>
              <a:t>是否有温馨提示 </a:t>
            </a:r>
            <a:r>
              <a:rPr lang="en-US" altLang="zh-CN" sz="2000" dirty="0">
                <a:sym typeface="+mn-ea"/>
              </a:rPr>
              <a:t>+ </a:t>
            </a:r>
            <a:r>
              <a:rPr lang="zh-CN" altLang="en-US" sz="2000" dirty="0">
                <a:sym typeface="+mn-ea"/>
              </a:rPr>
              <a:t>仅体验 </a:t>
            </a:r>
            <a:r>
              <a:rPr lang="en-US" altLang="zh-CN" sz="2000" dirty="0">
                <a:sym typeface="+mn-ea"/>
              </a:rPr>
              <a:t>+ </a:t>
            </a:r>
            <a:r>
              <a:rPr lang="zh-CN" altLang="en-US" sz="2000" dirty="0">
                <a:sym typeface="+mn-ea"/>
              </a:rPr>
              <a:t>瑜伽  </a:t>
            </a:r>
            <a:r>
              <a:rPr lang="en-US" altLang="zh-CN" sz="2000" dirty="0">
                <a:sym typeface="+mn-ea"/>
              </a:rPr>
              <a:t>+ </a:t>
            </a:r>
            <a:r>
              <a:rPr lang="zh-CN" altLang="en-US" sz="2000" dirty="0">
                <a:sym typeface="+mn-ea"/>
              </a:rPr>
              <a:t>缺失数</a:t>
            </a:r>
            <a:endParaRPr lang="zh-CN" altLang="en-US" sz="2000" dirty="0"/>
          </a:p>
          <a:p>
            <a:pPr marL="0" indent="0" algn="l" defTabSz="914400" fontAlgn="auto">
              <a:lnSpc>
                <a:spcPct val="150000"/>
              </a:lnSpc>
              <a:buNone/>
              <a:tabLst>
                <a:tab pos="2865120" algn="l"/>
              </a:tabLst>
            </a:pPr>
            <a:r>
              <a:rPr lang="zh-CN" altLang="en-US" sz="2000"/>
              <a:t>    </a:t>
            </a:r>
            <a:endParaRPr lang="zh-CN" altLang="en-US" sz="2000"/>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909945" y="1659890"/>
            <a:ext cx="5767070" cy="2826385"/>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9945" y="5322570"/>
            <a:ext cx="5880735" cy="779145"/>
          </a:xfrm>
          <a:prstGeom prst="rect">
            <a:avLst/>
          </a:prstGeom>
        </p:spPr>
      </p:pic>
      <p:sp>
        <p:nvSpPr>
          <p:cNvPr id="10" name="文本框 9"/>
          <p:cNvSpPr txBox="1"/>
          <p:nvPr/>
        </p:nvSpPr>
        <p:spPr>
          <a:xfrm>
            <a:off x="422910" y="920750"/>
            <a:ext cx="2242820" cy="398780"/>
          </a:xfrm>
          <a:prstGeom prst="rect">
            <a:avLst/>
          </a:prstGeom>
          <a:noFill/>
        </p:spPr>
        <p:txBody>
          <a:bodyPr wrap="none" rtlCol="0" anchor="t">
            <a:spAutoFit/>
          </a:bodyPr>
          <a:lstStyle/>
          <a:p>
            <a:r>
              <a:rPr lang="en-US" altLang="zh-CN" sz="2000">
                <a:sym typeface="+mn-ea"/>
              </a:rPr>
              <a:t>1.</a:t>
            </a:r>
            <a:r>
              <a:rPr lang="zh-CN" altLang="en-US" sz="2000">
                <a:sym typeface="+mn-ea"/>
              </a:rPr>
              <a:t> 因变量为团购数</a:t>
            </a:r>
            <a:endParaRPr lang="zh-CN" altLang="en-US" sz="2000">
              <a:sym typeface="+mn-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39515" y="19685"/>
            <a:ext cx="4625975" cy="1117016"/>
            <a:chOff x="4388795" y="199351"/>
            <a:chExt cx="3414409" cy="1117331"/>
          </a:xfrm>
        </p:grpSpPr>
        <p:sp>
          <p:nvSpPr>
            <p:cNvPr id="5" name="矩形 4"/>
            <p:cNvSpPr/>
            <p:nvPr/>
          </p:nvSpPr>
          <p:spPr>
            <a:xfrm>
              <a:off x="4388795" y="496112"/>
              <a:ext cx="3414409" cy="62257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 name="文本框 2"/>
            <p:cNvSpPr txBox="1"/>
            <p:nvPr/>
          </p:nvSpPr>
          <p:spPr>
            <a:xfrm>
              <a:off x="5693922" y="199351"/>
              <a:ext cx="804156" cy="645342"/>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defRPr kumimoji="0" sz="5400" b="0" i="0" u="none" strike="noStrike" cap="none" spc="0" normalizeH="0" baseline="0">
                  <a:ln>
                    <a:noFill/>
                  </a:ln>
                  <a:solidFill>
                    <a:prstClr val="black"/>
                  </a:solidFill>
                  <a:effectLst/>
                  <a:uLnTx/>
                  <a:uFillTx/>
                  <a:latin typeface="Geometr415 Blk BT" panose="020B0802020204020303" pitchFamily="34" charset="0"/>
                  <a:ea typeface="微软雅黑" panose="020B050302020402020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rPr>
                <a:t>03</a:t>
              </a:r>
              <a:endParaRPr kumimoji="0" lang="zh-CN" altLang="en-US"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endParaRPr>
            </a:p>
          </p:txBody>
        </p:sp>
        <p:sp>
          <p:nvSpPr>
            <p:cNvPr id="4" name="文本框 3"/>
            <p:cNvSpPr txBox="1"/>
            <p:nvPr/>
          </p:nvSpPr>
          <p:spPr>
            <a:xfrm>
              <a:off x="4507151" y="794565"/>
              <a:ext cx="3177700" cy="522117"/>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a:sym typeface="+mn-ea"/>
                </a:rPr>
                <a:t>线性回归及模型优化</a:t>
              </a:r>
              <a:endParaRPr lang="zh-CN" altLang="en-US" sz="2800" dirty="0">
                <a:sym typeface="+mn-ea"/>
              </a:endParaRPr>
            </a:p>
          </p:txBody>
        </p:sp>
      </p:grpSp>
      <p:sp>
        <p:nvSpPr>
          <p:cNvPr id="7" name="文本框 6"/>
          <p:cNvSpPr txBox="1"/>
          <p:nvPr/>
        </p:nvSpPr>
        <p:spPr>
          <a:xfrm>
            <a:off x="389890" y="1289050"/>
            <a:ext cx="5217160" cy="553085"/>
          </a:xfrm>
          <a:prstGeom prst="rect">
            <a:avLst/>
          </a:prstGeom>
          <a:noFill/>
        </p:spPr>
        <p:txBody>
          <a:bodyPr wrap="square" rtlCol="0" anchor="t">
            <a:spAutoFit/>
          </a:bodyPr>
          <a:lstStyle/>
          <a:p>
            <a:pPr marL="0" indent="0" algn="l" defTabSz="914400" fontAlgn="auto">
              <a:lnSpc>
                <a:spcPct val="150000"/>
              </a:lnSpc>
              <a:buNone/>
              <a:tabLst>
                <a:tab pos="2865120" algn="l"/>
              </a:tabLst>
            </a:pPr>
            <a:r>
              <a:rPr lang="en-US" altLang="zh-CN" sz="2000"/>
              <a:t>4) </a:t>
            </a:r>
            <a:r>
              <a:rPr lang="zh-CN" altLang="en-US" sz="2000" dirty="0">
                <a:sym typeface="+mn-ea"/>
              </a:rPr>
              <a:t>回归诊断</a:t>
            </a:r>
            <a:r>
              <a:rPr lang="zh-CN" altLang="en-US" sz="2000"/>
              <a:t>    </a:t>
            </a:r>
            <a:endParaRPr lang="zh-CN" altLang="en-US" sz="2000"/>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06930" y="1496060"/>
            <a:ext cx="7722870" cy="4923790"/>
          </a:xfrm>
          <a:prstGeom prst="rect">
            <a:avLst/>
          </a:prstGeom>
        </p:spPr>
      </p:pic>
      <p:sp>
        <p:nvSpPr>
          <p:cNvPr id="10" name="文本框 9"/>
          <p:cNvSpPr txBox="1"/>
          <p:nvPr/>
        </p:nvSpPr>
        <p:spPr>
          <a:xfrm>
            <a:off x="422910" y="920750"/>
            <a:ext cx="2242820" cy="398780"/>
          </a:xfrm>
          <a:prstGeom prst="rect">
            <a:avLst/>
          </a:prstGeom>
          <a:noFill/>
        </p:spPr>
        <p:txBody>
          <a:bodyPr wrap="none" rtlCol="0" anchor="t">
            <a:spAutoFit/>
          </a:bodyPr>
          <a:lstStyle/>
          <a:p>
            <a:r>
              <a:rPr lang="en-US" altLang="zh-CN" sz="2000">
                <a:sym typeface="+mn-ea"/>
              </a:rPr>
              <a:t>1.</a:t>
            </a:r>
            <a:r>
              <a:rPr lang="zh-CN" altLang="en-US" sz="2000">
                <a:sym typeface="+mn-ea"/>
              </a:rPr>
              <a:t> 因变量为团购数</a:t>
            </a:r>
            <a:endParaRPr lang="zh-CN" altLang="en-US" sz="2000">
              <a:sym typeface="+mn-ea"/>
            </a:endParaRP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39515" y="19685"/>
            <a:ext cx="4625975" cy="1117016"/>
            <a:chOff x="4388795" y="199351"/>
            <a:chExt cx="3414409" cy="1117331"/>
          </a:xfrm>
        </p:grpSpPr>
        <p:sp>
          <p:nvSpPr>
            <p:cNvPr id="5" name="矩形 4"/>
            <p:cNvSpPr/>
            <p:nvPr/>
          </p:nvSpPr>
          <p:spPr>
            <a:xfrm>
              <a:off x="4388795" y="496112"/>
              <a:ext cx="3414409" cy="62257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 name="文本框 2"/>
            <p:cNvSpPr txBox="1"/>
            <p:nvPr/>
          </p:nvSpPr>
          <p:spPr>
            <a:xfrm>
              <a:off x="5693922" y="199351"/>
              <a:ext cx="804156" cy="645342"/>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defRPr kumimoji="0" sz="5400" b="0" i="0" u="none" strike="noStrike" cap="none" spc="0" normalizeH="0" baseline="0">
                  <a:ln>
                    <a:noFill/>
                  </a:ln>
                  <a:solidFill>
                    <a:prstClr val="black"/>
                  </a:solidFill>
                  <a:effectLst/>
                  <a:uLnTx/>
                  <a:uFillTx/>
                  <a:latin typeface="Geometr415 Blk BT" panose="020B0802020204020303" pitchFamily="34" charset="0"/>
                  <a:ea typeface="微软雅黑" panose="020B050302020402020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rPr>
                <a:t>03</a:t>
              </a:r>
              <a:endParaRPr kumimoji="0" lang="zh-CN" altLang="en-US"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endParaRPr>
            </a:p>
          </p:txBody>
        </p:sp>
        <p:sp>
          <p:nvSpPr>
            <p:cNvPr id="4" name="文本框 3"/>
            <p:cNvSpPr txBox="1"/>
            <p:nvPr/>
          </p:nvSpPr>
          <p:spPr>
            <a:xfrm>
              <a:off x="4507151" y="794565"/>
              <a:ext cx="3177700" cy="522117"/>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a:sym typeface="+mn-ea"/>
                </a:rPr>
                <a:t>线性回归及模型优化</a:t>
              </a:r>
              <a:endParaRPr lang="zh-CN" altLang="en-US" sz="2800" dirty="0">
                <a:sym typeface="+mn-ea"/>
              </a:endParaRPr>
            </a:p>
          </p:txBody>
        </p:sp>
      </p:grpSp>
      <p:sp>
        <p:nvSpPr>
          <p:cNvPr id="7" name="文本框 6"/>
          <p:cNvSpPr txBox="1"/>
          <p:nvPr/>
        </p:nvSpPr>
        <p:spPr>
          <a:xfrm>
            <a:off x="389890" y="1393825"/>
            <a:ext cx="5217160" cy="2861310"/>
          </a:xfrm>
          <a:prstGeom prst="rect">
            <a:avLst/>
          </a:prstGeom>
          <a:noFill/>
        </p:spPr>
        <p:txBody>
          <a:bodyPr wrap="square" rtlCol="0" anchor="t">
            <a:spAutoFit/>
          </a:bodyPr>
          <a:lstStyle/>
          <a:p>
            <a:pPr marL="0" indent="0">
              <a:buNone/>
            </a:pPr>
            <a:r>
              <a:rPr lang="en-US" altLang="zh-CN" sz="2000"/>
              <a:t>5) </a:t>
            </a:r>
            <a:r>
              <a:rPr lang="zh-CN" altLang="en-US" sz="2000" dirty="0">
                <a:sym typeface="+mn-ea"/>
              </a:rPr>
              <a:t>去除异常点线性回归</a:t>
            </a:r>
            <a:endParaRPr lang="zh-CN" altLang="en-US" sz="2000" dirty="0">
              <a:sym typeface="+mn-ea"/>
            </a:endParaRPr>
          </a:p>
          <a:p>
            <a:pPr marL="0" indent="0">
              <a:buNone/>
            </a:pPr>
            <a:endParaRPr lang="en-US" altLang="zh-CN" sz="2000" dirty="0"/>
          </a:p>
          <a:p>
            <a:pPr marL="0" indent="0">
              <a:buNone/>
            </a:pPr>
            <a:r>
              <a:rPr lang="zh-CN" altLang="en-US" sz="2000" dirty="0">
                <a:sym typeface="+mn-ea"/>
              </a:rPr>
              <a:t>因变量：团购数</a:t>
            </a:r>
            <a:endParaRPr lang="en-US" altLang="zh-CN" sz="2000" dirty="0"/>
          </a:p>
          <a:p>
            <a:pPr marL="0" indent="0">
              <a:lnSpc>
                <a:spcPct val="150000"/>
              </a:lnSpc>
              <a:buNone/>
            </a:pPr>
            <a:r>
              <a:rPr lang="zh-CN" altLang="en-US" sz="2000" dirty="0">
                <a:sym typeface="+mn-ea"/>
              </a:rPr>
              <a:t>自变量：评分 </a:t>
            </a:r>
            <a:r>
              <a:rPr lang="en-US" altLang="zh-CN" sz="2000" dirty="0">
                <a:sym typeface="+mn-ea"/>
              </a:rPr>
              <a:t>+ </a:t>
            </a:r>
            <a:r>
              <a:rPr lang="zh-CN" altLang="en-US" sz="2000" dirty="0">
                <a:sym typeface="+mn-ea"/>
              </a:rPr>
              <a:t>评论数 </a:t>
            </a:r>
            <a:r>
              <a:rPr lang="en-US" altLang="zh-CN" sz="2000" dirty="0">
                <a:sym typeface="+mn-ea"/>
              </a:rPr>
              <a:t>+ </a:t>
            </a:r>
            <a:r>
              <a:rPr lang="zh-CN" altLang="en-US" sz="2000" dirty="0">
                <a:sym typeface="+mn-ea"/>
              </a:rPr>
              <a:t>起始年份 </a:t>
            </a:r>
            <a:r>
              <a:rPr lang="en-US" altLang="zh-CN" sz="2000" dirty="0">
                <a:sym typeface="+mn-ea"/>
              </a:rPr>
              <a:t>+ </a:t>
            </a:r>
            <a:r>
              <a:rPr lang="zh-CN" altLang="en-US" sz="2000" dirty="0">
                <a:sym typeface="+mn-ea"/>
              </a:rPr>
              <a:t>节假日通用 </a:t>
            </a:r>
            <a:r>
              <a:rPr lang="en-US" altLang="zh-CN" sz="2000" dirty="0">
                <a:sym typeface="+mn-ea"/>
              </a:rPr>
              <a:t>+ </a:t>
            </a:r>
            <a:r>
              <a:rPr lang="zh-CN" altLang="en-US" sz="2000" dirty="0">
                <a:sym typeface="+mn-ea"/>
              </a:rPr>
              <a:t>是否有温馨提示 </a:t>
            </a:r>
            <a:r>
              <a:rPr lang="en-US" altLang="zh-CN" sz="2000" dirty="0">
                <a:sym typeface="+mn-ea"/>
              </a:rPr>
              <a:t>+ </a:t>
            </a:r>
            <a:r>
              <a:rPr lang="zh-CN" altLang="en-US" sz="2000" dirty="0">
                <a:sym typeface="+mn-ea"/>
              </a:rPr>
              <a:t>仅体验 </a:t>
            </a:r>
            <a:r>
              <a:rPr lang="en-US" altLang="zh-CN" sz="2000" dirty="0">
                <a:sym typeface="+mn-ea"/>
              </a:rPr>
              <a:t>+ </a:t>
            </a:r>
            <a:r>
              <a:rPr lang="zh-CN" altLang="en-US" sz="2000" dirty="0">
                <a:sym typeface="+mn-ea"/>
              </a:rPr>
              <a:t>瑜伽 </a:t>
            </a:r>
            <a:r>
              <a:rPr lang="en-US" altLang="zh-CN" sz="2000" dirty="0">
                <a:sym typeface="+mn-ea"/>
              </a:rPr>
              <a:t>+ </a:t>
            </a:r>
            <a:r>
              <a:rPr lang="zh-CN" altLang="en-US" sz="2000" dirty="0">
                <a:sym typeface="+mn-ea"/>
              </a:rPr>
              <a:t>缺失数</a:t>
            </a:r>
            <a:endParaRPr lang="zh-CN" altLang="en-US" sz="2000" dirty="0"/>
          </a:p>
          <a:p>
            <a:pPr marL="0" indent="0" algn="l" defTabSz="914400" fontAlgn="auto">
              <a:lnSpc>
                <a:spcPct val="150000"/>
              </a:lnSpc>
              <a:buNone/>
              <a:tabLst>
                <a:tab pos="2865120" algn="l"/>
              </a:tabLst>
            </a:pPr>
            <a:r>
              <a:rPr lang="zh-CN" altLang="en-US" sz="2000"/>
              <a:t>   </a:t>
            </a:r>
            <a:endParaRPr lang="zh-CN" altLang="en-US" sz="2000"/>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13627" y="1498485"/>
            <a:ext cx="5387807" cy="2651990"/>
          </a:xfrm>
          <a:prstGeom prst="rect">
            <a:avLst/>
          </a:prstGeom>
        </p:spPr>
      </p:pic>
      <p:pic>
        <p:nvPicPr>
          <p:cNvPr id="9" name="图片 8"/>
          <p:cNvPicPr>
            <a:picLocks noChangeAspect="1"/>
          </p:cNvPicPr>
          <p:nvPr/>
        </p:nvPicPr>
        <p:blipFill>
          <a:blip r:embed="rId2"/>
          <a:stretch>
            <a:fillRect/>
          </a:stretch>
        </p:blipFill>
        <p:spPr>
          <a:xfrm>
            <a:off x="6334223" y="4778999"/>
            <a:ext cx="5267227" cy="686381"/>
          </a:xfrm>
          <a:prstGeom prst="rect">
            <a:avLst/>
          </a:prstGeom>
        </p:spPr>
      </p:pic>
      <p:sp>
        <p:nvSpPr>
          <p:cNvPr id="10" name="文本框 9"/>
          <p:cNvSpPr txBox="1"/>
          <p:nvPr/>
        </p:nvSpPr>
        <p:spPr>
          <a:xfrm>
            <a:off x="422910" y="920750"/>
            <a:ext cx="2242820" cy="398780"/>
          </a:xfrm>
          <a:prstGeom prst="rect">
            <a:avLst/>
          </a:prstGeom>
          <a:noFill/>
        </p:spPr>
        <p:txBody>
          <a:bodyPr wrap="none" rtlCol="0" anchor="t">
            <a:spAutoFit/>
          </a:bodyPr>
          <a:lstStyle/>
          <a:p>
            <a:r>
              <a:rPr lang="en-US" altLang="zh-CN" sz="2000">
                <a:sym typeface="+mn-ea"/>
              </a:rPr>
              <a:t>1.</a:t>
            </a:r>
            <a:r>
              <a:rPr lang="zh-CN" altLang="en-US" sz="2000">
                <a:sym typeface="+mn-ea"/>
              </a:rPr>
              <a:t> 因变量为团购数</a:t>
            </a:r>
            <a:endParaRPr lang="zh-CN" altLang="en-US" sz="2000">
              <a:sym typeface="+mn-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39515" y="19685"/>
            <a:ext cx="4625975" cy="1117016"/>
            <a:chOff x="4388795" y="199351"/>
            <a:chExt cx="3414409" cy="1117331"/>
          </a:xfrm>
        </p:grpSpPr>
        <p:sp>
          <p:nvSpPr>
            <p:cNvPr id="5" name="矩形 4"/>
            <p:cNvSpPr/>
            <p:nvPr/>
          </p:nvSpPr>
          <p:spPr>
            <a:xfrm>
              <a:off x="4388795" y="496112"/>
              <a:ext cx="3414409" cy="62257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 name="文本框 2"/>
            <p:cNvSpPr txBox="1"/>
            <p:nvPr/>
          </p:nvSpPr>
          <p:spPr>
            <a:xfrm>
              <a:off x="5693922" y="199351"/>
              <a:ext cx="804156" cy="645342"/>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defRPr kumimoji="0" sz="5400" b="0" i="0" u="none" strike="noStrike" cap="none" spc="0" normalizeH="0" baseline="0">
                  <a:ln>
                    <a:noFill/>
                  </a:ln>
                  <a:solidFill>
                    <a:prstClr val="black"/>
                  </a:solidFill>
                  <a:effectLst/>
                  <a:uLnTx/>
                  <a:uFillTx/>
                  <a:latin typeface="Geometr415 Blk BT" panose="020B0802020204020303" pitchFamily="34" charset="0"/>
                  <a:ea typeface="微软雅黑" panose="020B050302020402020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rPr>
                <a:t>03</a:t>
              </a:r>
              <a:endParaRPr kumimoji="0" lang="zh-CN" altLang="en-US"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endParaRPr>
            </a:p>
          </p:txBody>
        </p:sp>
        <p:sp>
          <p:nvSpPr>
            <p:cNvPr id="4" name="文本框 3"/>
            <p:cNvSpPr txBox="1"/>
            <p:nvPr/>
          </p:nvSpPr>
          <p:spPr>
            <a:xfrm>
              <a:off x="4507151" y="794565"/>
              <a:ext cx="3177700" cy="522117"/>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a:sym typeface="+mn-ea"/>
                </a:rPr>
                <a:t>线性回归及模型优化</a:t>
              </a:r>
              <a:endParaRPr lang="zh-CN" altLang="en-US" sz="2800" dirty="0">
                <a:sym typeface="+mn-ea"/>
              </a:endParaRPr>
            </a:p>
          </p:txBody>
        </p:sp>
      </p:grpSp>
      <p:sp>
        <p:nvSpPr>
          <p:cNvPr id="7" name="文本框 6"/>
          <p:cNvSpPr txBox="1"/>
          <p:nvPr/>
        </p:nvSpPr>
        <p:spPr>
          <a:xfrm>
            <a:off x="389890" y="1393825"/>
            <a:ext cx="5217160" cy="860425"/>
          </a:xfrm>
          <a:prstGeom prst="rect">
            <a:avLst/>
          </a:prstGeom>
          <a:noFill/>
        </p:spPr>
        <p:txBody>
          <a:bodyPr wrap="square" rtlCol="0" anchor="t">
            <a:spAutoFit/>
          </a:bodyPr>
          <a:lstStyle/>
          <a:p>
            <a:pPr marL="0" indent="0">
              <a:buNone/>
            </a:pPr>
            <a:r>
              <a:rPr lang="en-US" altLang="zh-CN" sz="2000"/>
              <a:t>6) </a:t>
            </a:r>
            <a:r>
              <a:rPr lang="zh-CN" altLang="en-US" sz="2000" dirty="0">
                <a:sym typeface="+mn-ea"/>
              </a:rPr>
              <a:t>以AIC准则对模型进行优化</a:t>
            </a:r>
            <a:endParaRPr lang="zh-CN" altLang="en-US" sz="2000" dirty="0"/>
          </a:p>
          <a:p>
            <a:pPr marL="0" indent="0" algn="l" defTabSz="914400" fontAlgn="auto">
              <a:lnSpc>
                <a:spcPct val="150000"/>
              </a:lnSpc>
              <a:buNone/>
              <a:tabLst>
                <a:tab pos="2865120" algn="l"/>
              </a:tabLst>
            </a:pPr>
            <a:r>
              <a:rPr lang="zh-CN" altLang="en-US" sz="2000"/>
              <a:t>   </a:t>
            </a:r>
            <a:endParaRPr lang="zh-CN" altLang="en-US" sz="2000"/>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8280" y="2300140"/>
            <a:ext cx="4320914" cy="3429297"/>
          </a:xfrm>
          <a:prstGeom prst="rect">
            <a:avLst/>
          </a:prstGeom>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1608" y="2300140"/>
            <a:ext cx="4404742" cy="3154953"/>
          </a:xfrm>
          <a:prstGeom prst="rect">
            <a:avLst/>
          </a:prstGeom>
        </p:spPr>
      </p:pic>
      <p:sp>
        <p:nvSpPr>
          <p:cNvPr id="11" name="文本框 10"/>
          <p:cNvSpPr txBox="1"/>
          <p:nvPr/>
        </p:nvSpPr>
        <p:spPr>
          <a:xfrm>
            <a:off x="422910" y="920750"/>
            <a:ext cx="2242820" cy="398780"/>
          </a:xfrm>
          <a:prstGeom prst="rect">
            <a:avLst/>
          </a:prstGeom>
          <a:noFill/>
        </p:spPr>
        <p:txBody>
          <a:bodyPr wrap="none" rtlCol="0" anchor="t">
            <a:spAutoFit/>
          </a:bodyPr>
          <a:lstStyle/>
          <a:p>
            <a:r>
              <a:rPr lang="en-US" altLang="zh-CN" sz="2000">
                <a:sym typeface="+mn-ea"/>
              </a:rPr>
              <a:t>1.</a:t>
            </a:r>
            <a:r>
              <a:rPr lang="zh-CN" altLang="en-US" sz="2000">
                <a:sym typeface="+mn-ea"/>
              </a:rPr>
              <a:t> 因变量为团购数</a:t>
            </a:r>
            <a:endParaRPr lang="zh-CN" altLang="en-US" sz="2000">
              <a:sym typeface="+mn-ea"/>
            </a:endParaRP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51954" y="1104900"/>
            <a:ext cx="3506869" cy="4673580"/>
          </a:xfrm>
          <a:custGeom>
            <a:avLst/>
            <a:gdLst>
              <a:gd name="connsiteX0" fmla="*/ 0 w 3505845"/>
              <a:gd name="connsiteY0" fmla="*/ 0 h 4673580"/>
              <a:gd name="connsiteX1" fmla="*/ 3505845 w 3505845"/>
              <a:gd name="connsiteY1" fmla="*/ 0 h 4673580"/>
              <a:gd name="connsiteX2" fmla="*/ 3505845 w 3505845"/>
              <a:gd name="connsiteY2" fmla="*/ 4673580 h 4673580"/>
              <a:gd name="connsiteX3" fmla="*/ 0 w 3505845"/>
              <a:gd name="connsiteY3" fmla="*/ 4673580 h 4673580"/>
              <a:gd name="connsiteX4" fmla="*/ 0 w 3505845"/>
              <a:gd name="connsiteY4" fmla="*/ 0 h 4673580"/>
              <a:gd name="connsiteX0-1" fmla="*/ 0 w 3505845"/>
              <a:gd name="connsiteY0-2" fmla="*/ 0 h 4673580"/>
              <a:gd name="connsiteX1-3" fmla="*/ 3505845 w 3505845"/>
              <a:gd name="connsiteY1-4" fmla="*/ 0 h 4673580"/>
              <a:gd name="connsiteX2-5" fmla="*/ 3486795 w 3505845"/>
              <a:gd name="connsiteY2-6" fmla="*/ 2247900 h 4673580"/>
              <a:gd name="connsiteX3-7" fmla="*/ 3505845 w 3505845"/>
              <a:gd name="connsiteY3-8" fmla="*/ 4673580 h 4673580"/>
              <a:gd name="connsiteX4-9" fmla="*/ 0 w 3505845"/>
              <a:gd name="connsiteY4-10" fmla="*/ 4673580 h 4673580"/>
              <a:gd name="connsiteX5" fmla="*/ 0 w 3505845"/>
              <a:gd name="connsiteY5" fmla="*/ 0 h 4673580"/>
              <a:gd name="connsiteX0-11" fmla="*/ 0 w 3505845"/>
              <a:gd name="connsiteY0-12" fmla="*/ 0 h 4673580"/>
              <a:gd name="connsiteX1-13" fmla="*/ 3505845 w 3505845"/>
              <a:gd name="connsiteY1-14" fmla="*/ 0 h 4673580"/>
              <a:gd name="connsiteX2-15" fmla="*/ 3486795 w 3505845"/>
              <a:gd name="connsiteY2-16" fmla="*/ 2247900 h 4673580"/>
              <a:gd name="connsiteX3-17" fmla="*/ 3486795 w 3505845"/>
              <a:gd name="connsiteY3-18" fmla="*/ 3524250 h 4673580"/>
              <a:gd name="connsiteX4-19" fmla="*/ 3505845 w 3505845"/>
              <a:gd name="connsiteY4-20" fmla="*/ 4673580 h 4673580"/>
              <a:gd name="connsiteX5-21" fmla="*/ 0 w 3505845"/>
              <a:gd name="connsiteY5-22" fmla="*/ 4673580 h 4673580"/>
              <a:gd name="connsiteX6" fmla="*/ 0 w 3505845"/>
              <a:gd name="connsiteY6" fmla="*/ 0 h 4673580"/>
              <a:gd name="connsiteX0-23" fmla="*/ 0 w 3505845"/>
              <a:gd name="connsiteY0-24" fmla="*/ 0 h 4673580"/>
              <a:gd name="connsiteX1-25" fmla="*/ 3505845 w 3505845"/>
              <a:gd name="connsiteY1-26" fmla="*/ 0 h 4673580"/>
              <a:gd name="connsiteX2-27" fmla="*/ 3486795 w 3505845"/>
              <a:gd name="connsiteY2-28" fmla="*/ 2247900 h 4673580"/>
              <a:gd name="connsiteX3-29" fmla="*/ 3467745 w 3505845"/>
              <a:gd name="connsiteY3-30" fmla="*/ 2857500 h 4673580"/>
              <a:gd name="connsiteX4-31" fmla="*/ 3486795 w 3505845"/>
              <a:gd name="connsiteY4-32" fmla="*/ 3524250 h 4673580"/>
              <a:gd name="connsiteX5-33" fmla="*/ 3505845 w 3505845"/>
              <a:gd name="connsiteY5-34" fmla="*/ 4673580 h 4673580"/>
              <a:gd name="connsiteX6-35" fmla="*/ 0 w 3505845"/>
              <a:gd name="connsiteY6-36" fmla="*/ 4673580 h 4673580"/>
              <a:gd name="connsiteX7" fmla="*/ 0 w 3505845"/>
              <a:gd name="connsiteY7" fmla="*/ 0 h 4673580"/>
              <a:gd name="connsiteX0-37" fmla="*/ 3467745 w 3559185"/>
              <a:gd name="connsiteY0-38" fmla="*/ 2857500 h 4673580"/>
              <a:gd name="connsiteX1-39" fmla="*/ 3486795 w 3559185"/>
              <a:gd name="connsiteY1-40" fmla="*/ 3524250 h 4673580"/>
              <a:gd name="connsiteX2-41" fmla="*/ 3505845 w 3559185"/>
              <a:gd name="connsiteY2-42" fmla="*/ 4673580 h 4673580"/>
              <a:gd name="connsiteX3-43" fmla="*/ 0 w 3559185"/>
              <a:gd name="connsiteY3-44" fmla="*/ 4673580 h 4673580"/>
              <a:gd name="connsiteX4-45" fmla="*/ 0 w 3559185"/>
              <a:gd name="connsiteY4-46" fmla="*/ 0 h 4673580"/>
              <a:gd name="connsiteX5-47" fmla="*/ 3505845 w 3559185"/>
              <a:gd name="connsiteY5-48" fmla="*/ 0 h 4673580"/>
              <a:gd name="connsiteX6-49" fmla="*/ 3486795 w 3559185"/>
              <a:gd name="connsiteY6-50" fmla="*/ 2247900 h 4673580"/>
              <a:gd name="connsiteX7-51" fmla="*/ 3559185 w 3559185"/>
              <a:gd name="connsiteY7-52" fmla="*/ 2948940 h 4673580"/>
              <a:gd name="connsiteX0-53" fmla="*/ 3467745 w 3505845"/>
              <a:gd name="connsiteY0-54" fmla="*/ 2857500 h 4673580"/>
              <a:gd name="connsiteX1-55" fmla="*/ 3486795 w 3505845"/>
              <a:gd name="connsiteY1-56" fmla="*/ 3524250 h 4673580"/>
              <a:gd name="connsiteX2-57" fmla="*/ 3505845 w 3505845"/>
              <a:gd name="connsiteY2-58" fmla="*/ 4673580 h 4673580"/>
              <a:gd name="connsiteX3-59" fmla="*/ 0 w 3505845"/>
              <a:gd name="connsiteY3-60" fmla="*/ 4673580 h 4673580"/>
              <a:gd name="connsiteX4-61" fmla="*/ 0 w 3505845"/>
              <a:gd name="connsiteY4-62" fmla="*/ 0 h 4673580"/>
              <a:gd name="connsiteX5-63" fmla="*/ 3505845 w 3505845"/>
              <a:gd name="connsiteY5-64" fmla="*/ 0 h 4673580"/>
              <a:gd name="connsiteX6-65" fmla="*/ 3486795 w 3505845"/>
              <a:gd name="connsiteY6-66" fmla="*/ 2247900 h 4673580"/>
              <a:gd name="connsiteX0-67" fmla="*/ 3486795 w 3505845"/>
              <a:gd name="connsiteY0-68" fmla="*/ 3524250 h 4673580"/>
              <a:gd name="connsiteX1-69" fmla="*/ 3505845 w 3505845"/>
              <a:gd name="connsiteY1-70" fmla="*/ 4673580 h 4673580"/>
              <a:gd name="connsiteX2-71" fmla="*/ 0 w 3505845"/>
              <a:gd name="connsiteY2-72" fmla="*/ 4673580 h 4673580"/>
              <a:gd name="connsiteX3-73" fmla="*/ 0 w 3505845"/>
              <a:gd name="connsiteY3-74" fmla="*/ 0 h 4673580"/>
              <a:gd name="connsiteX4-75" fmla="*/ 3505845 w 3505845"/>
              <a:gd name="connsiteY4-76" fmla="*/ 0 h 4673580"/>
              <a:gd name="connsiteX5-77" fmla="*/ 3486795 w 3505845"/>
              <a:gd name="connsiteY5-78" fmla="*/ 2247900 h 4673580"/>
              <a:gd name="connsiteX0-79" fmla="*/ 3515978 w 3515978"/>
              <a:gd name="connsiteY0-80" fmla="*/ 3524250 h 4673580"/>
              <a:gd name="connsiteX1-81" fmla="*/ 3505845 w 3515978"/>
              <a:gd name="connsiteY1-82" fmla="*/ 4673580 h 4673580"/>
              <a:gd name="connsiteX2-83" fmla="*/ 0 w 3515978"/>
              <a:gd name="connsiteY2-84" fmla="*/ 4673580 h 4673580"/>
              <a:gd name="connsiteX3-85" fmla="*/ 0 w 3515978"/>
              <a:gd name="connsiteY3-86" fmla="*/ 0 h 4673580"/>
              <a:gd name="connsiteX4-87" fmla="*/ 3505845 w 3515978"/>
              <a:gd name="connsiteY4-88" fmla="*/ 0 h 4673580"/>
              <a:gd name="connsiteX5-89" fmla="*/ 3486795 w 3515978"/>
              <a:gd name="connsiteY5-90" fmla="*/ 2247900 h 4673580"/>
              <a:gd name="connsiteX0-91" fmla="*/ 3506250 w 3506869"/>
              <a:gd name="connsiteY0-92" fmla="*/ 3524250 h 4673580"/>
              <a:gd name="connsiteX1-93" fmla="*/ 3505845 w 3506869"/>
              <a:gd name="connsiteY1-94" fmla="*/ 4673580 h 4673580"/>
              <a:gd name="connsiteX2-95" fmla="*/ 0 w 3506869"/>
              <a:gd name="connsiteY2-96" fmla="*/ 4673580 h 4673580"/>
              <a:gd name="connsiteX3-97" fmla="*/ 0 w 3506869"/>
              <a:gd name="connsiteY3-98" fmla="*/ 0 h 4673580"/>
              <a:gd name="connsiteX4-99" fmla="*/ 3505845 w 3506869"/>
              <a:gd name="connsiteY4-100" fmla="*/ 0 h 4673580"/>
              <a:gd name="connsiteX5-101" fmla="*/ 3486795 w 3506869"/>
              <a:gd name="connsiteY5-102" fmla="*/ 2247900 h 4673580"/>
              <a:gd name="connsiteX0-103" fmla="*/ 3506250 w 3506869"/>
              <a:gd name="connsiteY0-104" fmla="*/ 3524250 h 4673580"/>
              <a:gd name="connsiteX1-105" fmla="*/ 3505845 w 3506869"/>
              <a:gd name="connsiteY1-106" fmla="*/ 4673580 h 4673580"/>
              <a:gd name="connsiteX2-107" fmla="*/ 0 w 3506869"/>
              <a:gd name="connsiteY2-108" fmla="*/ 4673580 h 4673580"/>
              <a:gd name="connsiteX3-109" fmla="*/ 0 w 3506869"/>
              <a:gd name="connsiteY3-110" fmla="*/ 0 h 4673580"/>
              <a:gd name="connsiteX4-111" fmla="*/ 3505845 w 3506869"/>
              <a:gd name="connsiteY4-112" fmla="*/ 0 h 4673580"/>
              <a:gd name="connsiteX5-113" fmla="*/ 3496523 w 3506869"/>
              <a:gd name="connsiteY5-114" fmla="*/ 2247900 h 4673580"/>
              <a:gd name="connsiteX0-115" fmla="*/ 3506250 w 3525963"/>
              <a:gd name="connsiteY0-116" fmla="*/ 3524250 h 4673580"/>
              <a:gd name="connsiteX1-117" fmla="*/ 3505845 w 3525963"/>
              <a:gd name="connsiteY1-118" fmla="*/ 4673580 h 4673580"/>
              <a:gd name="connsiteX2-119" fmla="*/ 0 w 3525963"/>
              <a:gd name="connsiteY2-120" fmla="*/ 4673580 h 4673580"/>
              <a:gd name="connsiteX3-121" fmla="*/ 0 w 3525963"/>
              <a:gd name="connsiteY3-122" fmla="*/ 0 h 4673580"/>
              <a:gd name="connsiteX4-123" fmla="*/ 3505845 w 3525963"/>
              <a:gd name="connsiteY4-124" fmla="*/ 0 h 4673580"/>
              <a:gd name="connsiteX5-125" fmla="*/ 3525706 w 3525963"/>
              <a:gd name="connsiteY5-126" fmla="*/ 2257628 h 4673580"/>
              <a:gd name="connsiteX0-127" fmla="*/ 3506250 w 3516372"/>
              <a:gd name="connsiteY0-128" fmla="*/ 3524250 h 4673580"/>
              <a:gd name="connsiteX1-129" fmla="*/ 3505845 w 3516372"/>
              <a:gd name="connsiteY1-130" fmla="*/ 4673580 h 4673580"/>
              <a:gd name="connsiteX2-131" fmla="*/ 0 w 3516372"/>
              <a:gd name="connsiteY2-132" fmla="*/ 4673580 h 4673580"/>
              <a:gd name="connsiteX3-133" fmla="*/ 0 w 3516372"/>
              <a:gd name="connsiteY3-134" fmla="*/ 0 h 4673580"/>
              <a:gd name="connsiteX4-135" fmla="*/ 3505845 w 3516372"/>
              <a:gd name="connsiteY4-136" fmla="*/ 0 h 4673580"/>
              <a:gd name="connsiteX5-137" fmla="*/ 3515978 w 3516372"/>
              <a:gd name="connsiteY5-138" fmla="*/ 2257628 h 4673580"/>
              <a:gd name="connsiteX0-139" fmla="*/ 3506250 w 3506869"/>
              <a:gd name="connsiteY0-140" fmla="*/ 3524250 h 4673580"/>
              <a:gd name="connsiteX1-141" fmla="*/ 3505845 w 3506869"/>
              <a:gd name="connsiteY1-142" fmla="*/ 4673580 h 4673580"/>
              <a:gd name="connsiteX2-143" fmla="*/ 0 w 3506869"/>
              <a:gd name="connsiteY2-144" fmla="*/ 4673580 h 4673580"/>
              <a:gd name="connsiteX3-145" fmla="*/ 0 w 3506869"/>
              <a:gd name="connsiteY3-146" fmla="*/ 0 h 4673580"/>
              <a:gd name="connsiteX4-147" fmla="*/ 3505845 w 3506869"/>
              <a:gd name="connsiteY4-148" fmla="*/ 0 h 4673580"/>
              <a:gd name="connsiteX5-149" fmla="*/ 3496523 w 3506869"/>
              <a:gd name="connsiteY5-150" fmla="*/ 2257628 h 467358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3506869" h="4673580">
                <a:moveTo>
                  <a:pt x="3506250" y="3524250"/>
                </a:moveTo>
                <a:cubicBezTo>
                  <a:pt x="3502872" y="3907360"/>
                  <a:pt x="3509223" y="4290470"/>
                  <a:pt x="3505845" y="4673580"/>
                </a:cubicBezTo>
                <a:lnTo>
                  <a:pt x="0" y="4673580"/>
                </a:lnTo>
                <a:lnTo>
                  <a:pt x="0" y="0"/>
                </a:lnTo>
                <a:lnTo>
                  <a:pt x="3505845" y="0"/>
                </a:lnTo>
                <a:cubicBezTo>
                  <a:pt x="3502738" y="749300"/>
                  <a:pt x="3499630" y="1508328"/>
                  <a:pt x="3496523" y="2257628"/>
                </a:cubicBezTo>
              </a:path>
            </a:pathLst>
          </a:cu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rot="16200000">
            <a:off x="8840821" y="5324522"/>
            <a:ext cx="453958" cy="453958"/>
            <a:chOff x="5869021" y="5872413"/>
            <a:chExt cx="453958" cy="453958"/>
          </a:xfrm>
        </p:grpSpPr>
        <p:sp>
          <p:nvSpPr>
            <p:cNvPr id="4" name="矩形 3"/>
            <p:cNvSpPr/>
            <p:nvPr/>
          </p:nvSpPr>
          <p:spPr>
            <a:xfrm>
              <a:off x="5869021" y="5872413"/>
              <a:ext cx="453958" cy="4539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箭头: V 形 4"/>
            <p:cNvSpPr/>
            <p:nvPr/>
          </p:nvSpPr>
          <p:spPr>
            <a:xfrm rot="5400000">
              <a:off x="5997358" y="5972932"/>
              <a:ext cx="197284" cy="252920"/>
            </a:xfrm>
            <a:prstGeom prst="chevron">
              <a:avLst>
                <a:gd name="adj" fmla="val 725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 name="文本框 5"/>
          <p:cNvSpPr txBox="1"/>
          <p:nvPr/>
        </p:nvSpPr>
        <p:spPr>
          <a:xfrm>
            <a:off x="3504877" y="3602275"/>
            <a:ext cx="5839795" cy="768350"/>
          </a:xfrm>
          <a:prstGeom prst="rect">
            <a:avLst/>
          </a:prstGeom>
          <a:noFill/>
        </p:spPr>
        <p:txBody>
          <a:bodyPr wrap="square" rtlCol="0">
            <a:spAutoFit/>
            <a:scene3d>
              <a:camera prst="orthographicFront"/>
              <a:lightRig rig="threePt" dir="t">
                <a:rot lat="0" lon="0" rev="0"/>
              </a:lightRig>
            </a:scene3d>
            <a:sp3d contourW="12700"/>
          </a:bodyPr>
          <a:lstStyle/>
          <a:p>
            <a:r>
              <a:rPr lang="zh-CN" altLang="en-US" sz="4400" dirty="0">
                <a:sym typeface="+mn-ea"/>
              </a:rPr>
              <a:t>数据预处理</a:t>
            </a:r>
            <a:endParaRPr lang="zh-CN" altLang="en-US" sz="4400" b="1" dirty="0">
              <a:latin typeface="Geometr415 Blk BT" panose="020B0802020204020303" pitchFamily="34" charset="0"/>
            </a:endParaRPr>
          </a:p>
        </p:txBody>
      </p:sp>
      <p:sp>
        <p:nvSpPr>
          <p:cNvPr id="7" name="文本框 6"/>
          <p:cNvSpPr txBox="1"/>
          <p:nvPr/>
        </p:nvSpPr>
        <p:spPr>
          <a:xfrm>
            <a:off x="2223069" y="1924346"/>
            <a:ext cx="4463481" cy="923330"/>
          </a:xfrm>
          <a:prstGeom prst="rect">
            <a:avLst/>
          </a:prstGeom>
          <a:noFill/>
        </p:spPr>
        <p:txBody>
          <a:bodyPr wrap="square" rtlCol="0">
            <a:spAutoFit/>
            <a:scene3d>
              <a:camera prst="orthographicFront"/>
              <a:lightRig rig="threePt" dir="t">
                <a:rot lat="0" lon="0" rev="0"/>
              </a:lightRig>
            </a:scene3d>
            <a:sp3d contourW="12700"/>
          </a:bodyPr>
          <a:lstStyle/>
          <a:p>
            <a:pPr algn="dist"/>
            <a:r>
              <a:rPr lang="en-US" altLang="zh-CN" sz="5400" dirty="0">
                <a:latin typeface="Geometr415 Blk BT" panose="020B0802020204020303" pitchFamily="34" charset="0"/>
              </a:rPr>
              <a:t>PART01</a:t>
            </a:r>
            <a:endParaRPr lang="zh-CN" altLang="en-US" sz="5400" dirty="0">
              <a:latin typeface="Geometr415 Blk BT" panose="020B0802020204020303" pitchFamily="34" charset="0"/>
            </a:endParaRP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39515" y="19685"/>
            <a:ext cx="4625975" cy="1117016"/>
            <a:chOff x="4388795" y="199351"/>
            <a:chExt cx="3414409" cy="1117331"/>
          </a:xfrm>
        </p:grpSpPr>
        <p:sp>
          <p:nvSpPr>
            <p:cNvPr id="5" name="矩形 4"/>
            <p:cNvSpPr/>
            <p:nvPr/>
          </p:nvSpPr>
          <p:spPr>
            <a:xfrm>
              <a:off x="4388795" y="496112"/>
              <a:ext cx="3414409" cy="62257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 name="文本框 2"/>
            <p:cNvSpPr txBox="1"/>
            <p:nvPr/>
          </p:nvSpPr>
          <p:spPr>
            <a:xfrm>
              <a:off x="5693922" y="199351"/>
              <a:ext cx="804156" cy="645342"/>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defRPr kumimoji="0" sz="5400" b="0" i="0" u="none" strike="noStrike" cap="none" spc="0" normalizeH="0" baseline="0">
                  <a:ln>
                    <a:noFill/>
                  </a:ln>
                  <a:solidFill>
                    <a:prstClr val="black"/>
                  </a:solidFill>
                  <a:effectLst/>
                  <a:uLnTx/>
                  <a:uFillTx/>
                  <a:latin typeface="Geometr415 Blk BT" panose="020B0802020204020303" pitchFamily="34" charset="0"/>
                  <a:ea typeface="微软雅黑" panose="020B050302020402020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rPr>
                <a:t>03</a:t>
              </a:r>
              <a:endParaRPr kumimoji="0" lang="zh-CN" altLang="en-US"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endParaRPr>
            </a:p>
          </p:txBody>
        </p:sp>
        <p:sp>
          <p:nvSpPr>
            <p:cNvPr id="4" name="文本框 3"/>
            <p:cNvSpPr txBox="1"/>
            <p:nvPr/>
          </p:nvSpPr>
          <p:spPr>
            <a:xfrm>
              <a:off x="4507151" y="794565"/>
              <a:ext cx="3177700" cy="522117"/>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a:sym typeface="+mn-ea"/>
                </a:rPr>
                <a:t>线性回归及模型优化</a:t>
              </a:r>
              <a:endParaRPr lang="zh-CN" altLang="en-US" sz="2800" dirty="0">
                <a:sym typeface="+mn-ea"/>
              </a:endParaRPr>
            </a:p>
          </p:txBody>
        </p:sp>
      </p:grpSp>
      <p:sp>
        <p:nvSpPr>
          <p:cNvPr id="7" name="文本框 6"/>
          <p:cNvSpPr txBox="1"/>
          <p:nvPr/>
        </p:nvSpPr>
        <p:spPr>
          <a:xfrm>
            <a:off x="389890" y="1393825"/>
            <a:ext cx="5847715" cy="860425"/>
          </a:xfrm>
          <a:prstGeom prst="rect">
            <a:avLst/>
          </a:prstGeom>
          <a:noFill/>
        </p:spPr>
        <p:txBody>
          <a:bodyPr wrap="square" rtlCol="0" anchor="t">
            <a:spAutoFit/>
          </a:bodyPr>
          <a:lstStyle/>
          <a:p>
            <a:pPr marL="0" indent="0">
              <a:buNone/>
            </a:pPr>
            <a:r>
              <a:rPr lang="en-US" altLang="zh-CN" sz="2000"/>
              <a:t>6) </a:t>
            </a:r>
            <a:r>
              <a:rPr lang="zh-CN" altLang="en-US" sz="2000" dirty="0">
                <a:sym typeface="+mn-ea"/>
              </a:rPr>
              <a:t>以AIC准则对模型进行优化</a:t>
            </a:r>
            <a:r>
              <a:rPr lang="en-US" altLang="zh-CN" sz="2000" dirty="0">
                <a:sym typeface="+mn-ea"/>
              </a:rPr>
              <a:t>——</a:t>
            </a:r>
            <a:r>
              <a:rPr lang="zh-CN" altLang="en-US" sz="2000" dirty="0">
                <a:sym typeface="+mn-ea"/>
              </a:rPr>
              <a:t>共线性有所下降</a:t>
            </a:r>
            <a:endParaRPr lang="zh-CN" altLang="en-US" sz="2000" dirty="0"/>
          </a:p>
          <a:p>
            <a:pPr marL="0" indent="0" algn="l" defTabSz="914400" fontAlgn="auto">
              <a:lnSpc>
                <a:spcPct val="150000"/>
              </a:lnSpc>
              <a:buNone/>
              <a:tabLst>
                <a:tab pos="2865120" algn="l"/>
              </a:tabLst>
            </a:pPr>
            <a:r>
              <a:rPr lang="zh-CN" altLang="en-US" sz="2000"/>
              <a:t>   </a:t>
            </a:r>
            <a:endParaRPr lang="zh-CN" altLang="en-US" sz="2000"/>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940798" y="1829373"/>
            <a:ext cx="5537462" cy="2483657"/>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975" y="3648057"/>
            <a:ext cx="4987565" cy="665008"/>
          </a:xfrm>
          <a:prstGeom prst="rect">
            <a:avLst/>
          </a:pr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989" y="5433076"/>
            <a:ext cx="4996992" cy="747810"/>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0750" y="5462812"/>
            <a:ext cx="5528035" cy="819674"/>
          </a:xfrm>
          <a:prstGeom prst="rect">
            <a:avLst/>
          </a:prstGeom>
        </p:spPr>
      </p:pic>
      <p:sp>
        <p:nvSpPr>
          <p:cNvPr id="11" name="文本框 10"/>
          <p:cNvSpPr txBox="1"/>
          <p:nvPr/>
        </p:nvSpPr>
        <p:spPr>
          <a:xfrm>
            <a:off x="2022475" y="5028565"/>
            <a:ext cx="1300480" cy="368300"/>
          </a:xfrm>
          <a:prstGeom prst="rect">
            <a:avLst/>
          </a:prstGeom>
          <a:noFill/>
        </p:spPr>
        <p:txBody>
          <a:bodyPr wrap="none" rtlCol="0" anchor="t">
            <a:spAutoFit/>
          </a:bodyPr>
          <a:lstStyle/>
          <a:p>
            <a:r>
              <a:rPr lang="en-US" altLang="zh-CN" dirty="0">
                <a:sym typeface="+mn-ea"/>
              </a:rPr>
              <a:t>step</a:t>
            </a:r>
            <a:r>
              <a:rPr lang="zh-CN" altLang="en-US" dirty="0">
                <a:sym typeface="+mn-ea"/>
              </a:rPr>
              <a:t>优化前</a:t>
            </a:r>
            <a:endParaRPr lang="zh-CN" altLang="en-US" dirty="0">
              <a:sym typeface="+mn-ea"/>
            </a:endParaRPr>
          </a:p>
        </p:txBody>
      </p:sp>
      <p:sp>
        <p:nvSpPr>
          <p:cNvPr id="13" name="文本框 12"/>
          <p:cNvSpPr txBox="1"/>
          <p:nvPr/>
        </p:nvSpPr>
        <p:spPr>
          <a:xfrm>
            <a:off x="8205470" y="5061585"/>
            <a:ext cx="1300480" cy="368300"/>
          </a:xfrm>
          <a:prstGeom prst="rect">
            <a:avLst/>
          </a:prstGeom>
          <a:noFill/>
        </p:spPr>
        <p:txBody>
          <a:bodyPr wrap="none" rtlCol="0" anchor="t">
            <a:spAutoFit/>
          </a:bodyPr>
          <a:lstStyle/>
          <a:p>
            <a:r>
              <a:rPr lang="en-US" altLang="zh-CN" dirty="0">
                <a:sym typeface="+mn-ea"/>
              </a:rPr>
              <a:t>step</a:t>
            </a:r>
            <a:r>
              <a:rPr lang="zh-CN" altLang="en-US" dirty="0">
                <a:sym typeface="+mn-ea"/>
              </a:rPr>
              <a:t>优化后</a:t>
            </a:r>
            <a:endParaRPr lang="zh-CN" altLang="en-US" dirty="0">
              <a:sym typeface="+mn-ea"/>
            </a:endParaRPr>
          </a:p>
        </p:txBody>
      </p:sp>
      <p:sp>
        <p:nvSpPr>
          <p:cNvPr id="15" name="文本框 14"/>
          <p:cNvSpPr txBox="1"/>
          <p:nvPr/>
        </p:nvSpPr>
        <p:spPr>
          <a:xfrm>
            <a:off x="422910" y="920750"/>
            <a:ext cx="2242820" cy="398780"/>
          </a:xfrm>
          <a:prstGeom prst="rect">
            <a:avLst/>
          </a:prstGeom>
          <a:noFill/>
        </p:spPr>
        <p:txBody>
          <a:bodyPr wrap="none" rtlCol="0" anchor="t">
            <a:spAutoFit/>
          </a:bodyPr>
          <a:lstStyle/>
          <a:p>
            <a:r>
              <a:rPr lang="en-US" altLang="zh-CN" sz="2000">
                <a:sym typeface="+mn-ea"/>
              </a:rPr>
              <a:t>1.</a:t>
            </a:r>
            <a:r>
              <a:rPr lang="zh-CN" altLang="en-US" sz="2000">
                <a:sym typeface="+mn-ea"/>
              </a:rPr>
              <a:t> 因变量为团购数</a:t>
            </a:r>
            <a:endParaRPr lang="zh-CN" altLang="en-US" sz="2000">
              <a:sym typeface="+mn-ea"/>
            </a:endParaRP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39515" y="19685"/>
            <a:ext cx="4625975" cy="1117016"/>
            <a:chOff x="4388795" y="199351"/>
            <a:chExt cx="3414409" cy="1117331"/>
          </a:xfrm>
        </p:grpSpPr>
        <p:sp>
          <p:nvSpPr>
            <p:cNvPr id="5" name="矩形 4"/>
            <p:cNvSpPr/>
            <p:nvPr/>
          </p:nvSpPr>
          <p:spPr>
            <a:xfrm>
              <a:off x="4388795" y="496112"/>
              <a:ext cx="3414409" cy="62257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 name="文本框 2"/>
            <p:cNvSpPr txBox="1"/>
            <p:nvPr/>
          </p:nvSpPr>
          <p:spPr>
            <a:xfrm>
              <a:off x="5693922" y="199351"/>
              <a:ext cx="804156" cy="645342"/>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defRPr kumimoji="0" sz="5400" b="0" i="0" u="none" strike="noStrike" cap="none" spc="0" normalizeH="0" baseline="0">
                  <a:ln>
                    <a:noFill/>
                  </a:ln>
                  <a:solidFill>
                    <a:prstClr val="black"/>
                  </a:solidFill>
                  <a:effectLst/>
                  <a:uLnTx/>
                  <a:uFillTx/>
                  <a:latin typeface="Geometr415 Blk BT" panose="020B0802020204020303" pitchFamily="34" charset="0"/>
                  <a:ea typeface="微软雅黑" panose="020B050302020402020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rPr>
                <a:t>03</a:t>
              </a:r>
              <a:endParaRPr kumimoji="0" lang="zh-CN" altLang="en-US"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endParaRPr>
            </a:p>
          </p:txBody>
        </p:sp>
        <p:sp>
          <p:nvSpPr>
            <p:cNvPr id="4" name="文本框 3"/>
            <p:cNvSpPr txBox="1"/>
            <p:nvPr/>
          </p:nvSpPr>
          <p:spPr>
            <a:xfrm>
              <a:off x="4507151" y="794565"/>
              <a:ext cx="3177700" cy="522117"/>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a:sym typeface="+mn-ea"/>
                </a:rPr>
                <a:t>线性回归及模型优化</a:t>
              </a:r>
              <a:endParaRPr lang="zh-CN" altLang="en-US" sz="2800" dirty="0">
                <a:sym typeface="+mn-ea"/>
              </a:endParaRPr>
            </a:p>
          </p:txBody>
        </p:sp>
      </p:grpSp>
      <p:sp>
        <p:nvSpPr>
          <p:cNvPr id="7" name="文本框 6"/>
          <p:cNvSpPr txBox="1"/>
          <p:nvPr/>
        </p:nvSpPr>
        <p:spPr>
          <a:xfrm>
            <a:off x="389890" y="1641475"/>
            <a:ext cx="4304030" cy="4092575"/>
          </a:xfrm>
          <a:prstGeom prst="rect">
            <a:avLst/>
          </a:prstGeom>
          <a:noFill/>
        </p:spPr>
        <p:txBody>
          <a:bodyPr wrap="square" rtlCol="0" anchor="t">
            <a:spAutoFit/>
          </a:bodyPr>
          <a:lstStyle/>
          <a:p>
            <a:pPr marL="0" indent="0">
              <a:buNone/>
            </a:pPr>
            <a:r>
              <a:rPr lang="en-US" altLang="zh-CN" sz="2000" dirty="0"/>
              <a:t>1) </a:t>
            </a:r>
            <a:r>
              <a:rPr lang="zh-CN" altLang="en-US" sz="2000" dirty="0"/>
              <a:t>对所有因变量进行线性回归</a:t>
            </a:r>
            <a:endParaRPr lang="zh-CN" altLang="en-US" sz="2000" dirty="0"/>
          </a:p>
          <a:p>
            <a:pPr marL="0" indent="0">
              <a:buNone/>
            </a:pPr>
            <a:endParaRPr lang="zh-CN" altLang="en-US" sz="2000" dirty="0">
              <a:sym typeface="+mn-ea"/>
            </a:endParaRPr>
          </a:p>
          <a:p>
            <a:pPr marL="0" indent="0">
              <a:buNone/>
            </a:pPr>
            <a:r>
              <a:rPr lang="zh-CN" altLang="en-US" sz="2000" dirty="0">
                <a:sym typeface="+mn-ea"/>
              </a:rPr>
              <a:t>因变量：团购数；</a:t>
            </a:r>
            <a:endParaRPr lang="en-US" altLang="zh-CN" sz="2000" dirty="0"/>
          </a:p>
          <a:p>
            <a:pPr marL="0" indent="0">
              <a:lnSpc>
                <a:spcPct val="150000"/>
              </a:lnSpc>
              <a:buNone/>
            </a:pPr>
            <a:r>
              <a:rPr lang="zh-CN" altLang="en-US" sz="2000" dirty="0">
                <a:sym typeface="+mn-ea"/>
              </a:rPr>
              <a:t>自变量：评论数 </a:t>
            </a:r>
            <a:r>
              <a:rPr lang="en-US" altLang="zh-CN" sz="2000" dirty="0">
                <a:sym typeface="+mn-ea"/>
              </a:rPr>
              <a:t>+ </a:t>
            </a:r>
            <a:r>
              <a:rPr lang="zh-CN" altLang="en-US" sz="2000" dirty="0">
                <a:sym typeface="+mn-ea"/>
              </a:rPr>
              <a:t>月卡 </a:t>
            </a:r>
            <a:r>
              <a:rPr lang="en-US" altLang="zh-CN" sz="2000" dirty="0">
                <a:sym typeface="+mn-ea"/>
              </a:rPr>
              <a:t>+ </a:t>
            </a:r>
            <a:r>
              <a:rPr lang="zh-CN" altLang="en-US" sz="2000" dirty="0">
                <a:sym typeface="+mn-ea"/>
              </a:rPr>
              <a:t>年卡 </a:t>
            </a:r>
            <a:r>
              <a:rPr lang="en-US" altLang="zh-CN" sz="2000" dirty="0">
                <a:sym typeface="+mn-ea"/>
              </a:rPr>
              <a:t>+ </a:t>
            </a:r>
            <a:r>
              <a:rPr lang="zh-CN" altLang="en-US" sz="2000" dirty="0">
                <a:sym typeface="+mn-ea"/>
              </a:rPr>
              <a:t>季卡 </a:t>
            </a:r>
            <a:r>
              <a:rPr lang="en-US" altLang="zh-CN" sz="2000" dirty="0">
                <a:sym typeface="+mn-ea"/>
              </a:rPr>
              <a:t>+ </a:t>
            </a:r>
            <a:r>
              <a:rPr lang="zh-CN" altLang="en-US" sz="2000" dirty="0">
                <a:sym typeface="+mn-ea"/>
              </a:rPr>
              <a:t>周卡 </a:t>
            </a:r>
            <a:r>
              <a:rPr lang="en-US" altLang="zh-CN" sz="2000" dirty="0">
                <a:sym typeface="+mn-ea"/>
              </a:rPr>
              <a:t>+ </a:t>
            </a:r>
            <a:r>
              <a:rPr lang="zh-CN" altLang="en-US" sz="2000" dirty="0">
                <a:sym typeface="+mn-ea"/>
              </a:rPr>
              <a:t>有效天数 </a:t>
            </a:r>
            <a:r>
              <a:rPr lang="en-US" altLang="zh-CN" sz="2000" dirty="0">
                <a:sym typeface="+mn-ea"/>
              </a:rPr>
              <a:t>+ </a:t>
            </a:r>
            <a:r>
              <a:rPr lang="zh-CN" altLang="en-US" sz="2000" dirty="0">
                <a:sym typeface="+mn-ea"/>
              </a:rPr>
              <a:t>起始年份 </a:t>
            </a:r>
            <a:r>
              <a:rPr lang="en-US" altLang="zh-CN" sz="2000" dirty="0">
                <a:sym typeface="+mn-ea"/>
              </a:rPr>
              <a:t>+ </a:t>
            </a:r>
            <a:r>
              <a:rPr lang="zh-CN" altLang="en-US" sz="2000" dirty="0">
                <a:sym typeface="+mn-ea"/>
              </a:rPr>
              <a:t>节假日通用 </a:t>
            </a:r>
            <a:r>
              <a:rPr lang="en-US" altLang="zh-CN" sz="2000" dirty="0">
                <a:sym typeface="+mn-ea"/>
              </a:rPr>
              <a:t>+ </a:t>
            </a:r>
            <a:r>
              <a:rPr lang="zh-CN" altLang="en-US" sz="2000" dirty="0">
                <a:sym typeface="+mn-ea"/>
              </a:rPr>
              <a:t>无需预约 </a:t>
            </a:r>
            <a:r>
              <a:rPr lang="en-US" altLang="zh-CN" sz="2000" dirty="0">
                <a:sym typeface="+mn-ea"/>
              </a:rPr>
              <a:t>+ </a:t>
            </a:r>
            <a:r>
              <a:rPr lang="zh-CN" altLang="en-US" sz="2000" dirty="0">
                <a:sym typeface="+mn-ea"/>
              </a:rPr>
              <a:t>有礼品 </a:t>
            </a:r>
            <a:r>
              <a:rPr lang="en-US" altLang="zh-CN" sz="2000" dirty="0">
                <a:sym typeface="+mn-ea"/>
              </a:rPr>
              <a:t>+ </a:t>
            </a:r>
            <a:r>
              <a:rPr lang="zh-CN" altLang="en-US" sz="2000" dirty="0">
                <a:sym typeface="+mn-ea"/>
              </a:rPr>
              <a:t>仅限本人 </a:t>
            </a:r>
            <a:r>
              <a:rPr lang="en-US" altLang="zh-CN" sz="2000" dirty="0">
                <a:sym typeface="+mn-ea"/>
              </a:rPr>
              <a:t>+ </a:t>
            </a:r>
            <a:r>
              <a:rPr lang="zh-CN" altLang="en-US" sz="2000" dirty="0">
                <a:sym typeface="+mn-ea"/>
              </a:rPr>
              <a:t>是否有温馨提示 </a:t>
            </a:r>
            <a:r>
              <a:rPr lang="en-US" altLang="zh-CN" sz="2000" dirty="0">
                <a:sym typeface="+mn-ea"/>
              </a:rPr>
              <a:t>+ </a:t>
            </a:r>
            <a:r>
              <a:rPr lang="zh-CN" altLang="en-US" sz="2000" dirty="0">
                <a:sym typeface="+mn-ea"/>
              </a:rPr>
              <a:t>仅体验 </a:t>
            </a:r>
            <a:r>
              <a:rPr lang="en-US" altLang="zh-CN" sz="2000" dirty="0">
                <a:sym typeface="+mn-ea"/>
              </a:rPr>
              <a:t>+ </a:t>
            </a:r>
            <a:r>
              <a:rPr lang="zh-CN" altLang="en-US" sz="2000" dirty="0">
                <a:sym typeface="+mn-ea"/>
              </a:rPr>
              <a:t>瑜伽 </a:t>
            </a:r>
            <a:r>
              <a:rPr lang="en-US" altLang="zh-CN" sz="2000" dirty="0">
                <a:sym typeface="+mn-ea"/>
              </a:rPr>
              <a:t>+ </a:t>
            </a:r>
            <a:r>
              <a:rPr lang="zh-CN" altLang="en-US" sz="2000" dirty="0">
                <a:sym typeface="+mn-ea"/>
              </a:rPr>
              <a:t>桌球 </a:t>
            </a:r>
            <a:r>
              <a:rPr lang="en-US" altLang="zh-CN" sz="2000" dirty="0">
                <a:sym typeface="+mn-ea"/>
              </a:rPr>
              <a:t>+ </a:t>
            </a:r>
            <a:r>
              <a:rPr lang="zh-CN" altLang="en-US" sz="2000" dirty="0">
                <a:sym typeface="+mn-ea"/>
              </a:rPr>
              <a:t>舞蹈 </a:t>
            </a:r>
            <a:r>
              <a:rPr lang="en-US" altLang="zh-CN" sz="2000" dirty="0">
                <a:sym typeface="+mn-ea"/>
              </a:rPr>
              <a:t>+ </a:t>
            </a:r>
            <a:r>
              <a:rPr lang="zh-CN" altLang="en-US" sz="2000" dirty="0">
                <a:sym typeface="+mn-ea"/>
              </a:rPr>
              <a:t>健身 </a:t>
            </a:r>
            <a:r>
              <a:rPr lang="en-US" altLang="zh-CN" sz="2000" dirty="0">
                <a:sym typeface="+mn-ea"/>
              </a:rPr>
              <a:t>+ log(</a:t>
            </a:r>
            <a:r>
              <a:rPr lang="zh-CN" altLang="en-US" sz="2000" dirty="0">
                <a:sym typeface="+mn-ea"/>
              </a:rPr>
              <a:t>评分*评论数</a:t>
            </a:r>
            <a:r>
              <a:rPr lang="en-US" altLang="zh-CN" sz="2000" dirty="0">
                <a:sym typeface="+mn-ea"/>
              </a:rPr>
              <a:t>)</a:t>
            </a:r>
            <a:r>
              <a:rPr lang="zh-CN" altLang="en-US" sz="2000" dirty="0">
                <a:sym typeface="+mn-ea"/>
              </a:rPr>
              <a:t> </a:t>
            </a:r>
            <a:r>
              <a:rPr lang="en-US" altLang="zh-CN" sz="2000" dirty="0">
                <a:sym typeface="+mn-ea"/>
              </a:rPr>
              <a:t>+ </a:t>
            </a:r>
            <a:r>
              <a:rPr lang="zh-CN" altLang="en-US" sz="2000" dirty="0">
                <a:sym typeface="+mn-ea"/>
              </a:rPr>
              <a:t>缺失数；</a:t>
            </a:r>
            <a:endParaRPr lang="zh-CN" altLang="en-US" sz="2000" dirty="0"/>
          </a:p>
          <a:p>
            <a:pPr marL="0" indent="0">
              <a:buNone/>
            </a:pPr>
            <a:r>
              <a:rPr lang="zh-CN" altLang="en-US" sz="2000" dirty="0"/>
              <a:t>   </a:t>
            </a:r>
            <a:endParaRPr lang="zh-CN" altLang="en-US" sz="2000" dirty="0"/>
          </a:p>
        </p:txBody>
      </p:sp>
      <p:sp>
        <p:nvSpPr>
          <p:cNvPr id="15" name="文本框 14"/>
          <p:cNvSpPr txBox="1"/>
          <p:nvPr/>
        </p:nvSpPr>
        <p:spPr>
          <a:xfrm>
            <a:off x="422910" y="1118870"/>
            <a:ext cx="5697394" cy="400110"/>
          </a:xfrm>
          <a:prstGeom prst="rect">
            <a:avLst/>
          </a:prstGeom>
          <a:noFill/>
        </p:spPr>
        <p:txBody>
          <a:bodyPr wrap="none" rtlCol="0" anchor="t">
            <a:spAutoFit/>
          </a:bodyPr>
          <a:lstStyle/>
          <a:p>
            <a:pPr algn="l"/>
            <a:r>
              <a:rPr lang="en-US" altLang="zh-CN" sz="2000" dirty="0">
                <a:sym typeface="+mn-ea"/>
              </a:rPr>
              <a:t>1.</a:t>
            </a:r>
            <a:r>
              <a:rPr lang="zh-CN" altLang="en-US" sz="2000" dirty="0">
                <a:sym typeface="+mn-ea"/>
              </a:rPr>
              <a:t> 因变量为团购数，</a:t>
            </a:r>
            <a:r>
              <a:rPr lang="zh-CN" altLang="en-US" sz="2000" dirty="0">
                <a:solidFill>
                  <a:schemeClr val="tx1"/>
                </a:solidFill>
                <a:sym typeface="+mn-ea"/>
              </a:rPr>
              <a:t>添加</a:t>
            </a:r>
            <a:r>
              <a:rPr lang="en-US" altLang="zh-CN" sz="2000" dirty="0">
                <a:solidFill>
                  <a:srgbClr val="FF0000"/>
                </a:solidFill>
                <a:sym typeface="+mn-ea"/>
              </a:rPr>
              <a:t>log(</a:t>
            </a:r>
            <a:r>
              <a:rPr lang="zh-CN" altLang="en-US" sz="2000" dirty="0">
                <a:solidFill>
                  <a:srgbClr val="FF0000"/>
                </a:solidFill>
                <a:sym typeface="+mn-ea"/>
              </a:rPr>
              <a:t>评分*评论数</a:t>
            </a:r>
            <a:r>
              <a:rPr lang="en-US" altLang="zh-CN" sz="2000" dirty="0">
                <a:solidFill>
                  <a:srgbClr val="FF0000"/>
                </a:solidFill>
                <a:sym typeface="+mn-ea"/>
              </a:rPr>
              <a:t>)</a:t>
            </a:r>
            <a:r>
              <a:rPr lang="zh-CN" altLang="en-US" sz="2000" dirty="0">
                <a:solidFill>
                  <a:schemeClr val="tx1"/>
                </a:solidFill>
                <a:sym typeface="+mn-ea"/>
              </a:rPr>
              <a:t>自变量</a:t>
            </a:r>
            <a:endParaRPr lang="zh-CN" altLang="en-US" sz="2000" dirty="0">
              <a:solidFill>
                <a:schemeClr val="tx1"/>
              </a:solidFill>
              <a:sym typeface="+mn-ea"/>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597254" y="1362508"/>
            <a:ext cx="5171836" cy="5080444"/>
          </a:xfrm>
          <a:prstGeom prst="rect">
            <a:avLst/>
          </a:prstGeom>
        </p:spPr>
      </p:pic>
      <p:pic>
        <p:nvPicPr>
          <p:cNvPr id="11" name="图片 10"/>
          <p:cNvPicPr>
            <a:picLocks noChangeAspect="1"/>
          </p:cNvPicPr>
          <p:nvPr/>
        </p:nvPicPr>
        <p:blipFill>
          <a:blip r:embed="rId2"/>
          <a:stretch>
            <a:fillRect/>
          </a:stretch>
        </p:blipFill>
        <p:spPr>
          <a:xfrm>
            <a:off x="422910" y="5734050"/>
            <a:ext cx="5753100" cy="647700"/>
          </a:xfrm>
          <a:prstGeom prst="rect">
            <a:avLst/>
          </a:prstGeom>
        </p:spPr>
      </p:pic>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39515" y="19685"/>
            <a:ext cx="4625975" cy="1117016"/>
            <a:chOff x="4388795" y="199351"/>
            <a:chExt cx="3414409" cy="1117331"/>
          </a:xfrm>
        </p:grpSpPr>
        <p:sp>
          <p:nvSpPr>
            <p:cNvPr id="5" name="矩形 4"/>
            <p:cNvSpPr/>
            <p:nvPr/>
          </p:nvSpPr>
          <p:spPr>
            <a:xfrm>
              <a:off x="4388795" y="496112"/>
              <a:ext cx="3414409" cy="62257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 name="文本框 2"/>
            <p:cNvSpPr txBox="1"/>
            <p:nvPr/>
          </p:nvSpPr>
          <p:spPr>
            <a:xfrm>
              <a:off x="5693922" y="199351"/>
              <a:ext cx="804156" cy="645342"/>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defRPr kumimoji="0" sz="5400" b="0" i="0" u="none" strike="noStrike" cap="none" spc="0" normalizeH="0" baseline="0">
                  <a:ln>
                    <a:noFill/>
                  </a:ln>
                  <a:solidFill>
                    <a:prstClr val="black"/>
                  </a:solidFill>
                  <a:effectLst/>
                  <a:uLnTx/>
                  <a:uFillTx/>
                  <a:latin typeface="Geometr415 Blk BT" panose="020B0802020204020303" pitchFamily="34" charset="0"/>
                  <a:ea typeface="微软雅黑" panose="020B050302020402020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rPr>
                <a:t>03</a:t>
              </a:r>
              <a:endParaRPr kumimoji="0" lang="zh-CN" altLang="en-US"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endParaRPr>
            </a:p>
          </p:txBody>
        </p:sp>
        <p:sp>
          <p:nvSpPr>
            <p:cNvPr id="4" name="文本框 3"/>
            <p:cNvSpPr txBox="1"/>
            <p:nvPr/>
          </p:nvSpPr>
          <p:spPr>
            <a:xfrm>
              <a:off x="4507151" y="794565"/>
              <a:ext cx="3177700" cy="522117"/>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a:sym typeface="+mn-ea"/>
                </a:rPr>
                <a:t>线性回归及模型优化</a:t>
              </a:r>
              <a:endParaRPr lang="zh-CN" altLang="en-US" sz="2800" dirty="0">
                <a:sym typeface="+mn-ea"/>
              </a:endParaRPr>
            </a:p>
          </p:txBody>
        </p:sp>
      </p:grpSp>
      <p:sp>
        <p:nvSpPr>
          <p:cNvPr id="7" name="文本框 6"/>
          <p:cNvSpPr txBox="1"/>
          <p:nvPr/>
        </p:nvSpPr>
        <p:spPr>
          <a:xfrm>
            <a:off x="389890" y="1806575"/>
            <a:ext cx="4304030" cy="1938020"/>
          </a:xfrm>
          <a:prstGeom prst="rect">
            <a:avLst/>
          </a:prstGeom>
          <a:noFill/>
        </p:spPr>
        <p:txBody>
          <a:bodyPr wrap="square" rtlCol="0" anchor="t">
            <a:spAutoFit/>
          </a:bodyPr>
          <a:lstStyle/>
          <a:p>
            <a:pPr marL="0" indent="0">
              <a:buNone/>
            </a:pPr>
            <a:r>
              <a:rPr lang="en-US" altLang="zh-CN" sz="2000" dirty="0"/>
              <a:t>2) </a:t>
            </a:r>
            <a:r>
              <a:rPr lang="zh-CN" altLang="en-US" sz="2000" dirty="0">
                <a:sym typeface="+mn-ea"/>
              </a:rPr>
              <a:t>以</a:t>
            </a:r>
            <a:r>
              <a:rPr lang="en-US" altLang="zh-CN" sz="2000" dirty="0">
                <a:sym typeface="+mn-ea"/>
              </a:rPr>
              <a:t>AIC</a:t>
            </a:r>
            <a:r>
              <a:rPr lang="zh-CN" altLang="en-US" sz="2000" dirty="0">
                <a:sym typeface="+mn-ea"/>
              </a:rPr>
              <a:t>准则优化线性拟合模型；</a:t>
            </a:r>
            <a:endParaRPr lang="en-US" altLang="zh-CN" sz="2000" dirty="0"/>
          </a:p>
          <a:p>
            <a:pPr marL="0" indent="0">
              <a:buNone/>
            </a:pPr>
            <a:r>
              <a:rPr lang="zh-CN" altLang="en-US" sz="2000" dirty="0">
                <a:sym typeface="+mn-ea"/>
              </a:rPr>
              <a:t>优化后去除异常点再线性回归</a:t>
            </a:r>
            <a:endParaRPr lang="en-US" altLang="zh-CN" sz="2000" dirty="0">
              <a:sym typeface="+mn-ea"/>
            </a:endParaRPr>
          </a:p>
          <a:p>
            <a:pPr marL="0" indent="0">
              <a:buNone/>
            </a:pPr>
            <a:endParaRPr lang="en-US" altLang="zh-CN" sz="2000" dirty="0">
              <a:sym typeface="+mn-ea"/>
            </a:endParaRPr>
          </a:p>
          <a:p>
            <a:r>
              <a:rPr lang="en-US" altLang="zh-CN" sz="2000" dirty="0"/>
              <a:t>3) </a:t>
            </a:r>
            <a:r>
              <a:rPr lang="zh-CN" altLang="en-US" sz="2000" dirty="0">
                <a:sym typeface="+mn-ea"/>
              </a:rPr>
              <a:t>同时将年份归一化</a:t>
            </a:r>
            <a:endParaRPr lang="zh-CN" altLang="en-US" sz="2000" dirty="0">
              <a:sym typeface="+mn-ea"/>
            </a:endParaRPr>
          </a:p>
          <a:p>
            <a:endParaRPr lang="en-US" altLang="zh-CN" sz="2000" dirty="0">
              <a:sym typeface="+mn-ea"/>
            </a:endParaRPr>
          </a:p>
          <a:p>
            <a:pPr marL="0" indent="0">
              <a:buNone/>
            </a:pPr>
            <a:r>
              <a:rPr lang="zh-CN" altLang="en-US" sz="2000" dirty="0"/>
              <a:t>   </a:t>
            </a:r>
            <a:endParaRPr lang="zh-CN" altLang="en-US" sz="2000" dirty="0"/>
          </a:p>
        </p:txBody>
      </p:sp>
      <p:sp>
        <p:nvSpPr>
          <p:cNvPr id="15" name="文本框 14"/>
          <p:cNvSpPr txBox="1"/>
          <p:nvPr/>
        </p:nvSpPr>
        <p:spPr>
          <a:xfrm>
            <a:off x="422910" y="1283970"/>
            <a:ext cx="5697394" cy="400110"/>
          </a:xfrm>
          <a:prstGeom prst="rect">
            <a:avLst/>
          </a:prstGeom>
          <a:noFill/>
        </p:spPr>
        <p:txBody>
          <a:bodyPr wrap="none" rtlCol="0" anchor="t">
            <a:spAutoFit/>
          </a:bodyPr>
          <a:lstStyle/>
          <a:p>
            <a:pPr algn="l"/>
            <a:r>
              <a:rPr lang="en-US" altLang="zh-CN" sz="2000" dirty="0">
                <a:sym typeface="+mn-ea"/>
              </a:rPr>
              <a:t>2.</a:t>
            </a:r>
            <a:r>
              <a:rPr lang="zh-CN" altLang="en-US" sz="2000" dirty="0">
                <a:sym typeface="+mn-ea"/>
              </a:rPr>
              <a:t> 因变量为团购数，</a:t>
            </a:r>
            <a:r>
              <a:rPr lang="zh-CN" altLang="en-US" sz="2000" dirty="0">
                <a:solidFill>
                  <a:schemeClr val="tx1"/>
                </a:solidFill>
                <a:sym typeface="+mn-ea"/>
              </a:rPr>
              <a:t>添加</a:t>
            </a:r>
            <a:r>
              <a:rPr lang="en-US" altLang="zh-CN" sz="2000" dirty="0">
                <a:solidFill>
                  <a:schemeClr val="tx1"/>
                </a:solidFill>
                <a:sym typeface="+mn-ea"/>
              </a:rPr>
              <a:t>log(</a:t>
            </a:r>
            <a:r>
              <a:rPr lang="zh-CN" altLang="en-US" sz="2000" dirty="0">
                <a:solidFill>
                  <a:srgbClr val="C00000"/>
                </a:solidFill>
                <a:sym typeface="+mn-ea"/>
              </a:rPr>
              <a:t>评分*评论数</a:t>
            </a:r>
            <a:r>
              <a:rPr lang="en-US" altLang="zh-CN" sz="2000" dirty="0">
                <a:solidFill>
                  <a:srgbClr val="C00000"/>
                </a:solidFill>
                <a:sym typeface="+mn-ea"/>
              </a:rPr>
              <a:t>)</a:t>
            </a:r>
            <a:r>
              <a:rPr lang="zh-CN" altLang="en-US" sz="2000" dirty="0">
                <a:solidFill>
                  <a:schemeClr val="tx1"/>
                </a:solidFill>
                <a:sym typeface="+mn-ea"/>
              </a:rPr>
              <a:t>自变量</a:t>
            </a:r>
            <a:endParaRPr lang="zh-CN" altLang="en-US" sz="2000" dirty="0">
              <a:solidFill>
                <a:schemeClr val="tx1"/>
              </a:solidFill>
              <a:sym typeface="+mn-ea"/>
            </a:endParaRPr>
          </a:p>
        </p:txBody>
      </p:sp>
      <p:pic>
        <p:nvPicPr>
          <p:cNvPr id="10" name="图片 9"/>
          <p:cNvPicPr>
            <a:picLocks noChangeAspect="1"/>
          </p:cNvPicPr>
          <p:nvPr/>
        </p:nvPicPr>
        <p:blipFill>
          <a:blip r:embed="rId1"/>
          <a:stretch>
            <a:fillRect/>
          </a:stretch>
        </p:blipFill>
        <p:spPr>
          <a:xfrm>
            <a:off x="6096000" y="1283970"/>
            <a:ext cx="5562503" cy="5345430"/>
          </a:xfrm>
          <a:prstGeom prst="rect">
            <a:avLst/>
          </a:prstGeom>
        </p:spPr>
      </p:pic>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39515" y="19685"/>
            <a:ext cx="4625975" cy="1117016"/>
            <a:chOff x="4388795" y="199351"/>
            <a:chExt cx="3414409" cy="1117331"/>
          </a:xfrm>
        </p:grpSpPr>
        <p:sp>
          <p:nvSpPr>
            <p:cNvPr id="5" name="矩形 4"/>
            <p:cNvSpPr/>
            <p:nvPr/>
          </p:nvSpPr>
          <p:spPr>
            <a:xfrm>
              <a:off x="4388795" y="496112"/>
              <a:ext cx="3414409" cy="62257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 name="文本框 2"/>
            <p:cNvSpPr txBox="1"/>
            <p:nvPr/>
          </p:nvSpPr>
          <p:spPr>
            <a:xfrm>
              <a:off x="5693922" y="199351"/>
              <a:ext cx="804156" cy="645342"/>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defRPr kumimoji="0" sz="5400" b="0" i="0" u="none" strike="noStrike" cap="none" spc="0" normalizeH="0" baseline="0">
                  <a:ln>
                    <a:noFill/>
                  </a:ln>
                  <a:solidFill>
                    <a:prstClr val="black"/>
                  </a:solidFill>
                  <a:effectLst/>
                  <a:uLnTx/>
                  <a:uFillTx/>
                  <a:latin typeface="Geometr415 Blk BT" panose="020B0802020204020303" pitchFamily="34" charset="0"/>
                  <a:ea typeface="微软雅黑" panose="020B050302020402020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rPr>
                <a:t>03</a:t>
              </a:r>
              <a:endParaRPr kumimoji="0" lang="zh-CN" altLang="en-US"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endParaRPr>
            </a:p>
          </p:txBody>
        </p:sp>
        <p:sp>
          <p:nvSpPr>
            <p:cNvPr id="4" name="文本框 3"/>
            <p:cNvSpPr txBox="1"/>
            <p:nvPr/>
          </p:nvSpPr>
          <p:spPr>
            <a:xfrm>
              <a:off x="4507151" y="794565"/>
              <a:ext cx="3177700" cy="522117"/>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a:sym typeface="+mn-ea"/>
                </a:rPr>
                <a:t>线性回归及模型优化</a:t>
              </a:r>
              <a:endParaRPr lang="zh-CN" altLang="en-US" sz="2800" dirty="0">
                <a:sym typeface="+mn-ea"/>
              </a:endParaRPr>
            </a:p>
          </p:txBody>
        </p:sp>
      </p:grpSp>
      <p:graphicFrame>
        <p:nvGraphicFramePr>
          <p:cNvPr id="2" name="表格 1"/>
          <p:cNvGraphicFramePr/>
          <p:nvPr/>
        </p:nvGraphicFramePr>
        <p:xfrm>
          <a:off x="1830070" y="1136650"/>
          <a:ext cx="8531860" cy="5600700"/>
        </p:xfrm>
        <a:graphic>
          <a:graphicData uri="http://schemas.openxmlformats.org/drawingml/2006/table">
            <a:tbl>
              <a:tblPr firstRow="1" bandRow="1">
                <a:tableStyleId>{5C22544A-7EE6-4342-B048-85BDC9FD1C3A}</a:tableStyleId>
              </a:tblPr>
              <a:tblGrid>
                <a:gridCol w="2132965"/>
                <a:gridCol w="2132965"/>
                <a:gridCol w="2132965"/>
                <a:gridCol w="2132965"/>
              </a:tblGrid>
              <a:tr h="400050">
                <a:tc>
                  <a:txBody>
                    <a:bodyPr/>
                    <a:lstStyle/>
                    <a:p>
                      <a:pPr algn="ctr">
                        <a:buNone/>
                      </a:pPr>
                      <a:r>
                        <a:rPr lang="zh-CN" altLang="zh-CN"/>
                        <a:t>变量</a:t>
                      </a:r>
                      <a:endParaRPr lang="zh-CN" altLang="zh-CN"/>
                    </a:p>
                  </a:txBody>
                  <a:tcPr/>
                </a:tc>
                <a:tc>
                  <a:txBody>
                    <a:bodyPr/>
                    <a:lstStyle/>
                    <a:p>
                      <a:pPr algn="ctr">
                        <a:buNone/>
                      </a:pPr>
                      <a:r>
                        <a:rPr lang="zh-CN" altLang="en-US"/>
                        <a:t>回归系数</a:t>
                      </a:r>
                      <a:endParaRPr lang="zh-CN" altLang="en-US"/>
                    </a:p>
                  </a:txBody>
                  <a:tcPr/>
                </a:tc>
                <a:tc>
                  <a:txBody>
                    <a:bodyPr/>
                    <a:lstStyle/>
                    <a:p>
                      <a:pPr algn="ctr">
                        <a:buNone/>
                      </a:pPr>
                      <a:r>
                        <a:rPr lang="en-US" altLang="zh-CN"/>
                        <a:t>p</a:t>
                      </a:r>
                      <a:r>
                        <a:rPr lang="zh-CN" altLang="en-US"/>
                        <a:t>值</a:t>
                      </a:r>
                      <a:endParaRPr lang="zh-CN" altLang="en-US"/>
                    </a:p>
                  </a:txBody>
                  <a:tcPr/>
                </a:tc>
                <a:tc>
                  <a:txBody>
                    <a:bodyPr/>
                    <a:lstStyle/>
                    <a:p>
                      <a:pPr algn="ctr">
                        <a:buNone/>
                      </a:pPr>
                      <a:r>
                        <a:rPr lang="zh-CN" altLang="en-US"/>
                        <a:t>基准项</a:t>
                      </a:r>
                      <a:endParaRPr lang="zh-CN" altLang="en-US"/>
                    </a:p>
                  </a:txBody>
                  <a:tcPr/>
                </a:tc>
              </a:tr>
              <a:tr h="400050">
                <a:tc>
                  <a:txBody>
                    <a:bodyPr/>
                    <a:lstStyle/>
                    <a:p>
                      <a:pPr algn="ctr">
                        <a:buNone/>
                      </a:pPr>
                      <a:r>
                        <a:rPr lang="zh-CN" altLang="en-US"/>
                        <a:t>截距项</a:t>
                      </a:r>
                      <a:endParaRPr lang="zh-CN" altLang="en-US"/>
                    </a:p>
                  </a:txBody>
                  <a:tcPr/>
                </a:tc>
                <a:tc>
                  <a:txBody>
                    <a:bodyPr/>
                    <a:lstStyle/>
                    <a:p>
                      <a:pPr algn="ctr">
                        <a:buNone/>
                      </a:pPr>
                      <a:r>
                        <a:rPr lang="en-US" altLang="zh-CN"/>
                        <a:t>84.02</a:t>
                      </a:r>
                      <a:endParaRPr lang="en-US" altLang="zh-CN"/>
                    </a:p>
                  </a:txBody>
                  <a:tcPr/>
                </a:tc>
                <a:tc>
                  <a:txBody>
                    <a:bodyPr/>
                    <a:lstStyle/>
                    <a:p>
                      <a:pPr algn="ctr">
                        <a:buNone/>
                      </a:pPr>
                      <a:r>
                        <a:rPr lang="en-US" altLang="zh-CN"/>
                        <a:t>&lt;0.001</a:t>
                      </a:r>
                      <a:endParaRPr lang="en-US" altLang="zh-CN"/>
                    </a:p>
                  </a:txBody>
                  <a:tcPr/>
                </a:tc>
                <a:tc>
                  <a:txBody>
                    <a:bodyPr/>
                    <a:lstStyle/>
                    <a:p>
                      <a:pPr algn="ctr">
                        <a:buNone/>
                      </a:pPr>
                      <a:endParaRPr lang="zh-CN" altLang="en-US"/>
                    </a:p>
                  </a:txBody>
                  <a:tcPr/>
                </a:tc>
              </a:tr>
              <a:tr h="400050">
                <a:tc>
                  <a:txBody>
                    <a:bodyPr/>
                    <a:lstStyle/>
                    <a:p>
                      <a:pPr algn="ctr">
                        <a:buNone/>
                      </a:pPr>
                      <a:r>
                        <a:rPr lang="zh-CN" altLang="en-US"/>
                        <a:t>评论数</a:t>
                      </a:r>
                      <a:endParaRPr lang="zh-CN" altLang="en-US"/>
                    </a:p>
                  </a:txBody>
                  <a:tcPr/>
                </a:tc>
                <a:tc>
                  <a:txBody>
                    <a:bodyPr/>
                    <a:lstStyle/>
                    <a:p>
                      <a:pPr algn="ctr">
                        <a:buNone/>
                      </a:pPr>
                      <a:r>
                        <a:rPr lang="en-US" altLang="zh-CN"/>
                        <a:t>9.98</a:t>
                      </a:r>
                      <a:endParaRPr lang="en-US" altLang="zh-CN"/>
                    </a:p>
                  </a:txBody>
                  <a:tcPr/>
                </a:tc>
                <a:tc>
                  <a:txBody>
                    <a:bodyPr/>
                    <a:lstStyle/>
                    <a:p>
                      <a:pPr algn="ctr">
                        <a:buNone/>
                      </a:pPr>
                      <a:r>
                        <a:rPr lang="en-US" altLang="zh-CN"/>
                        <a:t>&lt;0.001</a:t>
                      </a:r>
                      <a:endParaRPr lang="en-US" altLang="zh-CN"/>
                    </a:p>
                  </a:txBody>
                  <a:tcPr/>
                </a:tc>
                <a:tc>
                  <a:txBody>
                    <a:bodyPr/>
                    <a:lstStyle/>
                    <a:p>
                      <a:pPr algn="ctr">
                        <a:buNone/>
                      </a:pPr>
                      <a:endParaRPr lang="zh-CN" altLang="en-US"/>
                    </a:p>
                  </a:txBody>
                  <a:tcPr/>
                </a:tc>
              </a:tr>
              <a:tr h="400050">
                <a:tc>
                  <a:txBody>
                    <a:bodyPr/>
                    <a:lstStyle/>
                    <a:p>
                      <a:pPr algn="ctr">
                        <a:buNone/>
                      </a:pPr>
                      <a:r>
                        <a:rPr lang="zh-CN" altLang="en-US"/>
                        <a:t>月卡</a:t>
                      </a:r>
                      <a:endParaRPr lang="zh-CN" altLang="en-US"/>
                    </a:p>
                  </a:txBody>
                  <a:tcPr/>
                </a:tc>
                <a:tc>
                  <a:txBody>
                    <a:bodyPr/>
                    <a:lstStyle/>
                    <a:p>
                      <a:pPr algn="ctr">
                        <a:buNone/>
                      </a:pPr>
                      <a:r>
                        <a:rPr lang="en-US" altLang="zh-CN"/>
                        <a:t>-5.53</a:t>
                      </a:r>
                      <a:endParaRPr lang="en-US" altLang="zh-CN"/>
                    </a:p>
                  </a:txBody>
                  <a:tcPr/>
                </a:tc>
                <a:tc>
                  <a:txBody>
                    <a:bodyPr/>
                    <a:lstStyle/>
                    <a:p>
                      <a:pPr algn="ctr">
                        <a:buNone/>
                      </a:pPr>
                      <a:r>
                        <a:rPr lang="en-US" altLang="zh-CN"/>
                        <a:t>0.10</a:t>
                      </a:r>
                      <a:endParaRPr lang="en-US" altLang="zh-CN"/>
                    </a:p>
                  </a:txBody>
                  <a:tcPr/>
                </a:tc>
                <a:tc rowSpan="3">
                  <a:txBody>
                    <a:bodyPr/>
                    <a:lstStyle/>
                    <a:p>
                      <a:pPr algn="ctr">
                        <a:buNone/>
                      </a:pPr>
                      <a:r>
                        <a:rPr lang="zh-CN" altLang="en-US"/>
                        <a:t>基准组：次卡</a:t>
                      </a:r>
                      <a:endParaRPr lang="zh-CN" altLang="en-US"/>
                    </a:p>
                  </a:txBody>
                  <a:tcPr anchor="ctr"/>
                </a:tc>
              </a:tr>
              <a:tr h="400050">
                <a:tc>
                  <a:txBody>
                    <a:bodyPr/>
                    <a:lstStyle/>
                    <a:p>
                      <a:pPr algn="ctr">
                        <a:buNone/>
                      </a:pPr>
                      <a:r>
                        <a:rPr lang="zh-CN" altLang="en-US"/>
                        <a:t>年卡</a:t>
                      </a:r>
                      <a:endParaRPr lang="zh-CN" altLang="en-US"/>
                    </a:p>
                  </a:txBody>
                  <a:tcPr/>
                </a:tc>
                <a:tc>
                  <a:txBody>
                    <a:bodyPr/>
                    <a:lstStyle/>
                    <a:p>
                      <a:pPr algn="ctr">
                        <a:buNone/>
                      </a:pPr>
                      <a:r>
                        <a:rPr lang="en-US" altLang="zh-CN"/>
                        <a:t>-8.03</a:t>
                      </a:r>
                      <a:endParaRPr lang="en-US" altLang="zh-CN"/>
                    </a:p>
                  </a:txBody>
                  <a:tcPr/>
                </a:tc>
                <a:tc>
                  <a:txBody>
                    <a:bodyPr/>
                    <a:lstStyle/>
                    <a:p>
                      <a:pPr algn="ctr">
                        <a:buNone/>
                      </a:pPr>
                      <a:r>
                        <a:rPr lang="en-US" altLang="zh-CN"/>
                        <a:t>0.05</a:t>
                      </a:r>
                      <a:endParaRPr lang="en-US" altLang="zh-CN"/>
                    </a:p>
                  </a:txBody>
                  <a:tcPr/>
                </a:tc>
                <a:tc vMerge="1">
                  <a:tcPr/>
                </a:tc>
              </a:tr>
              <a:tr h="400050">
                <a:tc>
                  <a:txBody>
                    <a:bodyPr/>
                    <a:lstStyle/>
                    <a:p>
                      <a:pPr algn="ctr">
                        <a:buNone/>
                      </a:pPr>
                      <a:r>
                        <a:rPr lang="zh-CN" altLang="en-US"/>
                        <a:t>季卡</a:t>
                      </a:r>
                      <a:endParaRPr lang="zh-CN" altLang="en-US"/>
                    </a:p>
                  </a:txBody>
                  <a:tcPr/>
                </a:tc>
                <a:tc>
                  <a:txBody>
                    <a:bodyPr/>
                    <a:lstStyle/>
                    <a:p>
                      <a:pPr algn="ctr">
                        <a:buNone/>
                      </a:pPr>
                      <a:r>
                        <a:rPr lang="en-US" altLang="zh-CN"/>
                        <a:t>-9.93</a:t>
                      </a:r>
                      <a:endParaRPr lang="en-US" altLang="zh-CN"/>
                    </a:p>
                  </a:txBody>
                  <a:tcPr/>
                </a:tc>
                <a:tc>
                  <a:txBody>
                    <a:bodyPr/>
                    <a:lstStyle/>
                    <a:p>
                      <a:pPr algn="ctr">
                        <a:buNone/>
                      </a:pPr>
                      <a:r>
                        <a:rPr lang="en-US" altLang="zh-CN"/>
                        <a:t>0.12</a:t>
                      </a:r>
                      <a:endParaRPr lang="en-US" altLang="zh-CN"/>
                    </a:p>
                  </a:txBody>
                  <a:tcPr/>
                </a:tc>
                <a:tc vMerge="1">
                  <a:tcPr/>
                </a:tc>
              </a:tr>
              <a:tr h="400050">
                <a:tc>
                  <a:txBody>
                    <a:bodyPr/>
                    <a:lstStyle/>
                    <a:p>
                      <a:pPr algn="ctr">
                        <a:buNone/>
                      </a:pPr>
                      <a:r>
                        <a:rPr lang="zh-CN" altLang="en-US"/>
                        <a:t>起始年份</a:t>
                      </a:r>
                      <a:endParaRPr lang="zh-CN" altLang="en-US"/>
                    </a:p>
                  </a:txBody>
                  <a:tcPr/>
                </a:tc>
                <a:tc>
                  <a:txBody>
                    <a:bodyPr/>
                    <a:lstStyle/>
                    <a:p>
                      <a:pPr algn="ctr">
                        <a:buNone/>
                      </a:pPr>
                      <a:r>
                        <a:rPr lang="en-US" altLang="zh-CN"/>
                        <a:t>-5.60</a:t>
                      </a:r>
                      <a:endParaRPr lang="en-US" altLang="zh-CN"/>
                    </a:p>
                  </a:txBody>
                  <a:tcPr/>
                </a:tc>
                <a:tc>
                  <a:txBody>
                    <a:bodyPr/>
                    <a:lstStyle/>
                    <a:p>
                      <a:pPr algn="ctr">
                        <a:buNone/>
                      </a:pPr>
                      <a:r>
                        <a:rPr lang="en-US" altLang="zh-CN"/>
                        <a:t>&lt;0.001</a:t>
                      </a:r>
                      <a:endParaRPr lang="en-US" altLang="zh-CN"/>
                    </a:p>
                  </a:txBody>
                  <a:tcPr/>
                </a:tc>
                <a:tc>
                  <a:txBody>
                    <a:bodyPr/>
                    <a:lstStyle/>
                    <a:p>
                      <a:pPr algn="ctr">
                        <a:buNone/>
                      </a:pPr>
                      <a:endParaRPr lang="zh-CN" altLang="en-US"/>
                    </a:p>
                  </a:txBody>
                  <a:tcPr/>
                </a:tc>
              </a:tr>
              <a:tr h="400050">
                <a:tc>
                  <a:txBody>
                    <a:bodyPr/>
                    <a:lstStyle/>
                    <a:p>
                      <a:pPr algn="ctr">
                        <a:buNone/>
                      </a:pPr>
                      <a:r>
                        <a:rPr lang="zh-CN" altLang="en-US"/>
                        <a:t>节假日通用</a:t>
                      </a:r>
                      <a:endParaRPr lang="zh-CN" altLang="en-US"/>
                    </a:p>
                  </a:txBody>
                  <a:tcPr/>
                </a:tc>
                <a:tc>
                  <a:txBody>
                    <a:bodyPr/>
                    <a:lstStyle/>
                    <a:p>
                      <a:pPr algn="ctr">
                        <a:buNone/>
                      </a:pPr>
                      <a:r>
                        <a:rPr lang="en-US" altLang="zh-CN"/>
                        <a:t>-14.87</a:t>
                      </a:r>
                      <a:endParaRPr lang="en-US" altLang="zh-CN"/>
                    </a:p>
                  </a:txBody>
                  <a:tcPr/>
                </a:tc>
                <a:tc>
                  <a:txBody>
                    <a:bodyPr/>
                    <a:lstStyle/>
                    <a:p>
                      <a:pPr algn="ctr">
                        <a:buNone/>
                      </a:pPr>
                      <a:r>
                        <a:rPr lang="en-US" altLang="zh-CN"/>
                        <a:t>&lt;0.001</a:t>
                      </a:r>
                      <a:endParaRPr lang="en-US" altLang="zh-CN"/>
                    </a:p>
                  </a:txBody>
                  <a:tcPr/>
                </a:tc>
                <a:tc>
                  <a:txBody>
                    <a:bodyPr/>
                    <a:lstStyle/>
                    <a:p>
                      <a:pPr algn="ctr">
                        <a:buNone/>
                      </a:pPr>
                      <a:endParaRPr lang="zh-CN" altLang="en-US"/>
                    </a:p>
                  </a:txBody>
                  <a:tcPr/>
                </a:tc>
              </a:tr>
              <a:tr h="400050">
                <a:tc>
                  <a:txBody>
                    <a:bodyPr/>
                    <a:lstStyle/>
                    <a:p>
                      <a:pPr algn="ctr">
                        <a:buNone/>
                      </a:pPr>
                      <a:r>
                        <a:rPr lang="zh-CN" altLang="en-US"/>
                        <a:t>有礼品</a:t>
                      </a:r>
                      <a:endParaRPr lang="zh-CN" altLang="en-US"/>
                    </a:p>
                  </a:txBody>
                  <a:tcPr/>
                </a:tc>
                <a:tc>
                  <a:txBody>
                    <a:bodyPr/>
                    <a:lstStyle/>
                    <a:p>
                      <a:pPr algn="ctr">
                        <a:buNone/>
                      </a:pPr>
                      <a:r>
                        <a:rPr lang="en-US" altLang="zh-CN"/>
                        <a:t>-6.87</a:t>
                      </a:r>
                      <a:endParaRPr lang="en-US" altLang="zh-CN"/>
                    </a:p>
                  </a:txBody>
                  <a:tcPr/>
                </a:tc>
                <a:tc>
                  <a:txBody>
                    <a:bodyPr/>
                    <a:lstStyle/>
                    <a:p>
                      <a:pPr algn="ctr">
                        <a:buNone/>
                      </a:pPr>
                      <a:r>
                        <a:rPr lang="en-US" altLang="zh-CN"/>
                        <a:t>0.14</a:t>
                      </a:r>
                      <a:endParaRPr lang="en-US" altLang="zh-CN"/>
                    </a:p>
                  </a:txBody>
                  <a:tcPr/>
                </a:tc>
                <a:tc>
                  <a:txBody>
                    <a:bodyPr/>
                    <a:lstStyle/>
                    <a:p>
                      <a:pPr algn="ctr">
                        <a:buNone/>
                      </a:pPr>
                      <a:endParaRPr lang="zh-CN" altLang="en-US"/>
                    </a:p>
                  </a:txBody>
                  <a:tcPr/>
                </a:tc>
              </a:tr>
              <a:tr h="400050">
                <a:tc>
                  <a:txBody>
                    <a:bodyPr/>
                    <a:lstStyle/>
                    <a:p>
                      <a:pPr algn="ctr">
                        <a:buNone/>
                      </a:pPr>
                      <a:r>
                        <a:rPr lang="zh-CN" altLang="en-US"/>
                        <a:t>温馨提示</a:t>
                      </a:r>
                      <a:endParaRPr lang="zh-CN" altLang="en-US"/>
                    </a:p>
                  </a:txBody>
                  <a:tcPr/>
                </a:tc>
                <a:tc>
                  <a:txBody>
                    <a:bodyPr/>
                    <a:lstStyle/>
                    <a:p>
                      <a:pPr algn="ctr">
                        <a:buNone/>
                      </a:pPr>
                      <a:r>
                        <a:rPr lang="en-US" altLang="zh-CN"/>
                        <a:t>-12.24</a:t>
                      </a:r>
                      <a:endParaRPr lang="en-US" altLang="zh-CN"/>
                    </a:p>
                  </a:txBody>
                  <a:tcPr/>
                </a:tc>
                <a:tc>
                  <a:txBody>
                    <a:bodyPr/>
                    <a:lstStyle/>
                    <a:p>
                      <a:pPr algn="ctr">
                        <a:buNone/>
                      </a:pPr>
                      <a:r>
                        <a:rPr lang="en-US" altLang="zh-CN"/>
                        <a:t>&lt;0.001</a:t>
                      </a:r>
                      <a:endParaRPr lang="en-US" altLang="zh-CN"/>
                    </a:p>
                  </a:txBody>
                  <a:tcPr/>
                </a:tc>
                <a:tc>
                  <a:txBody>
                    <a:bodyPr/>
                    <a:lstStyle/>
                    <a:p>
                      <a:pPr algn="ctr">
                        <a:buNone/>
                      </a:pPr>
                      <a:endParaRPr lang="zh-CN" altLang="en-US"/>
                    </a:p>
                  </a:txBody>
                  <a:tcPr/>
                </a:tc>
              </a:tr>
              <a:tr h="400050">
                <a:tc>
                  <a:txBody>
                    <a:bodyPr/>
                    <a:lstStyle/>
                    <a:p>
                      <a:pPr algn="ctr">
                        <a:buNone/>
                      </a:pPr>
                      <a:r>
                        <a:rPr lang="zh-CN" altLang="en-US"/>
                        <a:t>瑜伽</a:t>
                      </a:r>
                      <a:endParaRPr lang="zh-CN" altLang="en-US"/>
                    </a:p>
                  </a:txBody>
                  <a:tcPr/>
                </a:tc>
                <a:tc>
                  <a:txBody>
                    <a:bodyPr/>
                    <a:lstStyle/>
                    <a:p>
                      <a:pPr algn="ctr">
                        <a:buNone/>
                      </a:pPr>
                      <a:r>
                        <a:rPr lang="en-US" altLang="zh-CN"/>
                        <a:t>-6.6556</a:t>
                      </a:r>
                      <a:endParaRPr lang="en-US" altLang="zh-CN"/>
                    </a:p>
                  </a:txBody>
                  <a:tcPr/>
                </a:tc>
                <a:tc>
                  <a:txBody>
                    <a:bodyPr/>
                    <a:lstStyle/>
                    <a:p>
                      <a:pPr algn="ctr">
                        <a:buNone/>
                      </a:pPr>
                      <a:r>
                        <a:rPr lang="en-US" altLang="zh-CN"/>
                        <a:t>0.002</a:t>
                      </a:r>
                      <a:endParaRPr lang="en-US" altLang="zh-CN"/>
                    </a:p>
                  </a:txBody>
                  <a:tcPr/>
                </a:tc>
                <a:tc>
                  <a:txBody>
                    <a:bodyPr/>
                    <a:lstStyle/>
                    <a:p>
                      <a:pPr algn="ctr">
                        <a:buNone/>
                      </a:pPr>
                      <a:r>
                        <a:rPr lang="zh-CN" altLang="en-US"/>
                        <a:t>基准组：其他项目</a:t>
                      </a:r>
                      <a:endParaRPr lang="zh-CN" altLang="en-US"/>
                    </a:p>
                  </a:txBody>
                  <a:tcPr/>
                </a:tc>
              </a:tr>
              <a:tr h="400050">
                <a:tc>
                  <a:txBody>
                    <a:bodyPr/>
                    <a:lstStyle/>
                    <a:p>
                      <a:pPr algn="ctr">
                        <a:buNone/>
                      </a:pPr>
                      <a:r>
                        <a:rPr lang="en-US" altLang="zh-CN"/>
                        <a:t>log(</a:t>
                      </a:r>
                      <a:r>
                        <a:rPr lang="zh-CN" altLang="en-US"/>
                        <a:t>评分</a:t>
                      </a:r>
                      <a:r>
                        <a:rPr lang="en-US" altLang="zh-CN"/>
                        <a:t>*</a:t>
                      </a:r>
                      <a:r>
                        <a:rPr lang="zh-CN" altLang="en-US"/>
                        <a:t>评论数</a:t>
                      </a:r>
                      <a:r>
                        <a:rPr lang="en-US" altLang="zh-CN"/>
                        <a:t>)</a:t>
                      </a:r>
                      <a:endParaRPr lang="en-US" altLang="zh-CN"/>
                    </a:p>
                  </a:txBody>
                  <a:tcPr/>
                </a:tc>
                <a:tc>
                  <a:txBody>
                    <a:bodyPr/>
                    <a:lstStyle/>
                    <a:p>
                      <a:pPr algn="ctr">
                        <a:buNone/>
                      </a:pPr>
                      <a:r>
                        <a:rPr lang="en-US" altLang="zh-CN"/>
                        <a:t>-15.77</a:t>
                      </a:r>
                      <a:endParaRPr lang="en-US" altLang="zh-CN"/>
                    </a:p>
                  </a:txBody>
                  <a:tcPr/>
                </a:tc>
                <a:tc>
                  <a:txBody>
                    <a:bodyPr/>
                    <a:lstStyle/>
                    <a:p>
                      <a:pPr algn="ctr">
                        <a:buNone/>
                      </a:pPr>
                      <a:r>
                        <a:rPr lang="en-US" altLang="zh-CN"/>
                        <a:t>&lt;0.001</a:t>
                      </a:r>
                      <a:endParaRPr lang="en-US" altLang="zh-CN"/>
                    </a:p>
                  </a:txBody>
                  <a:tcPr/>
                </a:tc>
                <a:tc>
                  <a:txBody>
                    <a:bodyPr/>
                    <a:lstStyle/>
                    <a:p>
                      <a:pPr algn="ctr">
                        <a:buNone/>
                      </a:pPr>
                      <a:endParaRPr lang="zh-CN" altLang="en-US"/>
                    </a:p>
                  </a:txBody>
                  <a:tcPr/>
                </a:tc>
              </a:tr>
              <a:tr h="400050">
                <a:tc>
                  <a:txBody>
                    <a:bodyPr/>
                    <a:lstStyle/>
                    <a:p>
                      <a:pPr algn="ctr">
                        <a:buNone/>
                      </a:pPr>
                      <a:r>
                        <a:rPr lang="zh-CN" altLang="en-US"/>
                        <a:t>缺失数</a:t>
                      </a:r>
                      <a:endParaRPr lang="zh-CN" altLang="en-US"/>
                    </a:p>
                  </a:txBody>
                  <a:tcPr/>
                </a:tc>
                <a:tc>
                  <a:txBody>
                    <a:bodyPr/>
                    <a:lstStyle/>
                    <a:p>
                      <a:pPr algn="ctr">
                        <a:buNone/>
                      </a:pPr>
                      <a:r>
                        <a:rPr lang="en-US" altLang="zh-CN"/>
                        <a:t>-14.66</a:t>
                      </a:r>
                      <a:endParaRPr lang="en-US" altLang="zh-CN"/>
                    </a:p>
                  </a:txBody>
                  <a:tcPr/>
                </a:tc>
                <a:tc>
                  <a:txBody>
                    <a:bodyPr/>
                    <a:lstStyle/>
                    <a:p>
                      <a:pPr algn="ctr">
                        <a:buNone/>
                      </a:pPr>
                      <a:r>
                        <a:rPr lang="en-US" altLang="zh-CN"/>
                        <a:t>&lt;0.001</a:t>
                      </a:r>
                      <a:endParaRPr lang="en-US" altLang="zh-CN"/>
                    </a:p>
                  </a:txBody>
                  <a:tcPr/>
                </a:tc>
                <a:tc>
                  <a:txBody>
                    <a:bodyPr/>
                    <a:lstStyle/>
                    <a:p>
                      <a:pPr algn="ctr">
                        <a:buNone/>
                      </a:pPr>
                      <a:endParaRPr lang="zh-CN" altLang="en-US"/>
                    </a:p>
                  </a:txBody>
                  <a:tcPr/>
                </a:tc>
              </a:tr>
              <a:tr h="400050">
                <a:tc>
                  <a:txBody>
                    <a:bodyPr/>
                    <a:lstStyle/>
                    <a:p>
                      <a:pPr algn="ctr">
                        <a:buNone/>
                      </a:pPr>
                      <a:r>
                        <a:rPr lang="en-US" altLang="zh-CN"/>
                        <a:t>F</a:t>
                      </a:r>
                      <a:r>
                        <a:rPr lang="zh-CN" altLang="en-US"/>
                        <a:t>检验</a:t>
                      </a:r>
                      <a:endParaRPr lang="zh-CN" altLang="en-US"/>
                    </a:p>
                  </a:txBody>
                  <a:tcPr/>
                </a:tc>
                <a:tc>
                  <a:txBody>
                    <a:bodyPr/>
                    <a:lstStyle/>
                    <a:p>
                      <a:pPr algn="ctr">
                        <a:buNone/>
                      </a:pPr>
                      <a:r>
                        <a:rPr lang="en-US" altLang="zh-CN"/>
                        <a:t>&lt;0.001</a:t>
                      </a:r>
                      <a:endParaRPr lang="en-US" altLang="zh-CN"/>
                    </a:p>
                  </a:txBody>
                  <a:tcPr/>
                </a:tc>
                <a:tc>
                  <a:txBody>
                    <a:bodyPr/>
                    <a:lstStyle/>
                    <a:p>
                      <a:pPr algn="ctr">
                        <a:buNone/>
                      </a:pPr>
                      <a:r>
                        <a:rPr lang="en-US" altLang="zh-CN"/>
                        <a:t>Adjust-R square</a:t>
                      </a:r>
                      <a:endParaRPr lang="en-US" altLang="zh-CN"/>
                    </a:p>
                  </a:txBody>
                  <a:tcPr/>
                </a:tc>
                <a:tc>
                  <a:txBody>
                    <a:bodyPr/>
                    <a:lstStyle/>
                    <a:p>
                      <a:pPr algn="ctr">
                        <a:buNone/>
                      </a:pPr>
                      <a:r>
                        <a:rPr lang="en-US" altLang="zh-CN"/>
                        <a:t>0.675</a:t>
                      </a:r>
                      <a:endParaRPr lang="en-US" altLang="zh-CN"/>
                    </a:p>
                  </a:txBody>
                  <a:tcPr/>
                </a:tc>
              </a:tr>
            </a:tbl>
          </a:graphicData>
        </a:graphic>
      </p:graphicFrame>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39515" y="19685"/>
            <a:ext cx="4625975" cy="1117016"/>
            <a:chOff x="4388795" y="199351"/>
            <a:chExt cx="3414409" cy="1117331"/>
          </a:xfrm>
        </p:grpSpPr>
        <p:sp>
          <p:nvSpPr>
            <p:cNvPr id="5" name="矩形 4"/>
            <p:cNvSpPr/>
            <p:nvPr/>
          </p:nvSpPr>
          <p:spPr>
            <a:xfrm>
              <a:off x="4388795" y="496112"/>
              <a:ext cx="3414409" cy="62257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 name="文本框 2"/>
            <p:cNvSpPr txBox="1"/>
            <p:nvPr/>
          </p:nvSpPr>
          <p:spPr>
            <a:xfrm>
              <a:off x="5693922" y="199351"/>
              <a:ext cx="804156" cy="645342"/>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defRPr kumimoji="0" sz="5400" b="0" i="0" u="none" strike="noStrike" cap="none" spc="0" normalizeH="0" baseline="0">
                  <a:ln>
                    <a:noFill/>
                  </a:ln>
                  <a:solidFill>
                    <a:prstClr val="black"/>
                  </a:solidFill>
                  <a:effectLst/>
                  <a:uLnTx/>
                  <a:uFillTx/>
                  <a:latin typeface="Geometr415 Blk BT" panose="020B0802020204020303" pitchFamily="34" charset="0"/>
                  <a:ea typeface="微软雅黑" panose="020B050302020402020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rPr>
                <a:t>03</a:t>
              </a:r>
              <a:endParaRPr kumimoji="0" lang="zh-CN" altLang="en-US"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endParaRPr>
            </a:p>
          </p:txBody>
        </p:sp>
        <p:sp>
          <p:nvSpPr>
            <p:cNvPr id="4" name="文本框 3"/>
            <p:cNvSpPr txBox="1"/>
            <p:nvPr/>
          </p:nvSpPr>
          <p:spPr>
            <a:xfrm>
              <a:off x="4507151" y="794565"/>
              <a:ext cx="3177700" cy="522117"/>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a:sym typeface="+mn-ea"/>
                </a:rPr>
                <a:t>线性回归及模型优化</a:t>
              </a:r>
              <a:endParaRPr lang="zh-CN" altLang="en-US" sz="2800" dirty="0">
                <a:sym typeface="+mn-ea"/>
              </a:endParaRPr>
            </a:p>
          </p:txBody>
        </p:sp>
      </p:grpSp>
      <p:sp>
        <p:nvSpPr>
          <p:cNvPr id="15" name="文本框 14"/>
          <p:cNvSpPr txBox="1"/>
          <p:nvPr/>
        </p:nvSpPr>
        <p:spPr>
          <a:xfrm>
            <a:off x="422910" y="938530"/>
            <a:ext cx="11052175" cy="6031230"/>
          </a:xfrm>
          <a:prstGeom prst="rect">
            <a:avLst/>
          </a:prstGeom>
          <a:noFill/>
        </p:spPr>
        <p:txBody>
          <a:bodyPr wrap="square" rtlCol="0" anchor="t">
            <a:spAutoFit/>
          </a:bodyPr>
          <a:lstStyle/>
          <a:p>
            <a:pPr algn="l"/>
            <a:r>
              <a:rPr lang="zh-CN" altLang="en-US" sz="3200" dirty="0">
                <a:solidFill>
                  <a:schemeClr val="accent4">
                    <a:lumMod val="75000"/>
                  </a:schemeClr>
                </a:solidFill>
                <a:sym typeface="+mn-ea"/>
              </a:rPr>
              <a:t>控制其他因素不变时：</a:t>
            </a:r>
            <a:endParaRPr lang="zh-CN" altLang="en-US" sz="2800" dirty="0">
              <a:solidFill>
                <a:schemeClr val="accent4">
                  <a:lumMod val="75000"/>
                </a:schemeClr>
              </a:solidFill>
              <a:sym typeface="+mn-ea"/>
            </a:endParaRPr>
          </a:p>
          <a:p>
            <a:pPr algn="l" fontAlgn="auto">
              <a:lnSpc>
                <a:spcPct val="150000"/>
              </a:lnSpc>
            </a:pPr>
            <a:r>
              <a:rPr lang="zh-CN" altLang="en-US" sz="2800" dirty="0">
                <a:solidFill>
                  <a:schemeClr val="accent4">
                    <a:lumMod val="75000"/>
                  </a:schemeClr>
                </a:solidFill>
                <a:sym typeface="+mn-ea"/>
              </a:rPr>
              <a:t>         </a:t>
            </a:r>
            <a:r>
              <a:rPr lang="en-US" altLang="zh-CN" sz="2800" dirty="0">
                <a:solidFill>
                  <a:schemeClr val="accent4">
                    <a:lumMod val="75000"/>
                  </a:schemeClr>
                </a:solidFill>
                <a:sym typeface="+mn-ea"/>
              </a:rPr>
              <a:t>·  </a:t>
            </a:r>
            <a:r>
              <a:rPr lang="en-US" altLang="zh-CN" sz="2800" dirty="0">
                <a:solidFill>
                  <a:schemeClr val="accent2">
                    <a:lumMod val="50000"/>
                  </a:schemeClr>
                </a:solidFill>
                <a:sym typeface="+mn-ea"/>
              </a:rPr>
              <a:t>评论数 </a:t>
            </a:r>
            <a:r>
              <a:rPr lang="zh-CN" altLang="en-US" sz="2800" dirty="0">
                <a:solidFill>
                  <a:schemeClr val="accent4">
                    <a:lumMod val="75000"/>
                  </a:schemeClr>
                </a:solidFill>
                <a:sym typeface="+mn-ea"/>
              </a:rPr>
              <a:t>多一条，团购数提高</a:t>
            </a:r>
            <a:r>
              <a:rPr lang="en-US" altLang="zh-CN" sz="3200" dirty="0">
                <a:solidFill>
                  <a:schemeClr val="accent4">
                    <a:lumMod val="75000"/>
                  </a:schemeClr>
                </a:solidFill>
                <a:sym typeface="+mn-ea"/>
              </a:rPr>
              <a:t>10</a:t>
            </a:r>
            <a:endParaRPr lang="en-US" altLang="zh-CN" sz="3200" dirty="0">
              <a:solidFill>
                <a:schemeClr val="accent4">
                  <a:lumMod val="75000"/>
                </a:schemeClr>
              </a:solidFill>
              <a:sym typeface="+mn-ea"/>
            </a:endParaRPr>
          </a:p>
          <a:p>
            <a:pPr algn="l" fontAlgn="auto">
              <a:lnSpc>
                <a:spcPct val="150000"/>
              </a:lnSpc>
            </a:pPr>
            <a:r>
              <a:rPr lang="en-US" altLang="zh-CN" sz="2800" dirty="0">
                <a:solidFill>
                  <a:schemeClr val="accent4">
                    <a:lumMod val="75000"/>
                  </a:schemeClr>
                </a:solidFill>
                <a:sym typeface="+mn-ea"/>
              </a:rPr>
              <a:t>         · </a:t>
            </a:r>
            <a:r>
              <a:rPr lang="en-US" altLang="zh-CN" sz="2800" dirty="0">
                <a:solidFill>
                  <a:schemeClr val="accent2">
                    <a:lumMod val="50000"/>
                  </a:schemeClr>
                </a:solidFill>
                <a:sym typeface="+mn-ea"/>
              </a:rPr>
              <a:t>月卡，年卡，季卡</a:t>
            </a:r>
            <a:r>
              <a:rPr lang="en-US" altLang="zh-CN" sz="2800" dirty="0">
                <a:solidFill>
                  <a:schemeClr val="accent4">
                    <a:lumMod val="75000"/>
                  </a:schemeClr>
                </a:solidFill>
                <a:sym typeface="+mn-ea"/>
              </a:rPr>
              <a:t>对消费者的吸引力逐渐下降</a:t>
            </a:r>
            <a:endParaRPr lang="en-US" altLang="zh-CN" sz="2800" dirty="0">
              <a:solidFill>
                <a:schemeClr val="accent4">
                  <a:lumMod val="75000"/>
                </a:schemeClr>
              </a:solidFill>
              <a:sym typeface="+mn-ea"/>
            </a:endParaRPr>
          </a:p>
          <a:p>
            <a:pPr algn="l" fontAlgn="auto">
              <a:lnSpc>
                <a:spcPct val="150000"/>
              </a:lnSpc>
            </a:pPr>
            <a:r>
              <a:rPr lang="zh-CN" altLang="en-US" sz="2800" dirty="0">
                <a:solidFill>
                  <a:schemeClr val="accent4">
                    <a:lumMod val="75000"/>
                  </a:schemeClr>
                </a:solidFill>
                <a:sym typeface="+mn-ea"/>
              </a:rPr>
              <a:t>（</a:t>
            </a:r>
            <a:r>
              <a:rPr lang="en-US" altLang="zh-CN" sz="2800" dirty="0">
                <a:solidFill>
                  <a:schemeClr val="accent4">
                    <a:lumMod val="75000"/>
                  </a:schemeClr>
                </a:solidFill>
                <a:sym typeface="+mn-ea"/>
              </a:rPr>
              <a:t>-5.53</a:t>
            </a:r>
            <a:r>
              <a:rPr lang="zh-CN" altLang="en-US" sz="2800" dirty="0">
                <a:solidFill>
                  <a:schemeClr val="accent4">
                    <a:lumMod val="75000"/>
                  </a:schemeClr>
                </a:solidFill>
                <a:sym typeface="+mn-ea"/>
              </a:rPr>
              <a:t>，</a:t>
            </a:r>
            <a:r>
              <a:rPr lang="en-US" altLang="zh-CN" sz="2800" dirty="0">
                <a:solidFill>
                  <a:schemeClr val="accent4">
                    <a:lumMod val="75000"/>
                  </a:schemeClr>
                </a:solidFill>
                <a:sym typeface="+mn-ea"/>
              </a:rPr>
              <a:t>-8.03</a:t>
            </a:r>
            <a:r>
              <a:rPr lang="zh-CN" altLang="en-US" sz="2800" dirty="0">
                <a:solidFill>
                  <a:schemeClr val="accent4">
                    <a:lumMod val="75000"/>
                  </a:schemeClr>
                </a:solidFill>
                <a:sym typeface="+mn-ea"/>
              </a:rPr>
              <a:t>，</a:t>
            </a:r>
            <a:r>
              <a:rPr lang="en-US" altLang="zh-CN" sz="2800" dirty="0">
                <a:solidFill>
                  <a:schemeClr val="accent4">
                    <a:lumMod val="75000"/>
                  </a:schemeClr>
                </a:solidFill>
                <a:sym typeface="+mn-ea"/>
              </a:rPr>
              <a:t>-9.92</a:t>
            </a:r>
            <a:r>
              <a:rPr lang="zh-CN" altLang="en-US" sz="2800" dirty="0">
                <a:solidFill>
                  <a:schemeClr val="accent4">
                    <a:lumMod val="75000"/>
                  </a:schemeClr>
                </a:solidFill>
                <a:sym typeface="+mn-ea"/>
              </a:rPr>
              <a:t>）</a:t>
            </a:r>
            <a:endParaRPr lang="en-US" altLang="zh-CN" sz="2800" dirty="0">
              <a:solidFill>
                <a:schemeClr val="accent4">
                  <a:lumMod val="75000"/>
                </a:schemeClr>
              </a:solidFill>
              <a:sym typeface="+mn-ea"/>
            </a:endParaRPr>
          </a:p>
          <a:p>
            <a:pPr algn="l" fontAlgn="auto">
              <a:lnSpc>
                <a:spcPct val="150000"/>
              </a:lnSpc>
            </a:pPr>
            <a:r>
              <a:rPr lang="en-US" altLang="zh-CN" sz="2800" dirty="0">
                <a:solidFill>
                  <a:schemeClr val="accent4">
                    <a:lumMod val="75000"/>
                  </a:schemeClr>
                </a:solidFill>
                <a:sym typeface="+mn-ea"/>
              </a:rPr>
              <a:t>         · </a:t>
            </a:r>
            <a:r>
              <a:rPr lang="zh-CN" altLang="en-US" sz="2800" dirty="0">
                <a:solidFill>
                  <a:schemeClr val="accent4">
                    <a:lumMod val="75000"/>
                  </a:schemeClr>
                </a:solidFill>
                <a:sym typeface="+mn-ea"/>
              </a:rPr>
              <a:t>项目上线 </a:t>
            </a:r>
            <a:r>
              <a:rPr lang="zh-CN" altLang="en-US" sz="2800" dirty="0">
                <a:solidFill>
                  <a:schemeClr val="accent2">
                    <a:lumMod val="50000"/>
                  </a:schemeClr>
                </a:solidFill>
                <a:sym typeface="+mn-ea"/>
              </a:rPr>
              <a:t>晚一年</a:t>
            </a:r>
            <a:r>
              <a:rPr lang="zh-CN" altLang="en-US" sz="2800" dirty="0">
                <a:solidFill>
                  <a:schemeClr val="accent4">
                    <a:lumMod val="75000"/>
                  </a:schemeClr>
                </a:solidFill>
                <a:sym typeface="+mn-ea"/>
              </a:rPr>
              <a:t>，团购数减少</a:t>
            </a:r>
            <a:r>
              <a:rPr lang="en-US" altLang="zh-CN" sz="3200" dirty="0">
                <a:solidFill>
                  <a:schemeClr val="accent4">
                    <a:lumMod val="75000"/>
                  </a:schemeClr>
                </a:solidFill>
                <a:sym typeface="+mn-ea"/>
              </a:rPr>
              <a:t>5.6</a:t>
            </a:r>
            <a:endParaRPr lang="en-US" altLang="zh-CN" sz="2800" dirty="0">
              <a:solidFill>
                <a:schemeClr val="accent4">
                  <a:lumMod val="75000"/>
                </a:schemeClr>
              </a:solidFill>
              <a:sym typeface="+mn-ea"/>
            </a:endParaRPr>
          </a:p>
          <a:p>
            <a:pPr algn="l" fontAlgn="auto">
              <a:lnSpc>
                <a:spcPct val="150000"/>
              </a:lnSpc>
            </a:pPr>
            <a:r>
              <a:rPr lang="en-US" altLang="zh-CN" sz="2800" dirty="0">
                <a:solidFill>
                  <a:schemeClr val="accent4">
                    <a:lumMod val="75000"/>
                  </a:schemeClr>
                </a:solidFill>
                <a:sym typeface="+mn-ea"/>
              </a:rPr>
              <a:t>         · </a:t>
            </a:r>
            <a:r>
              <a:rPr lang="zh-CN" altLang="en-US" sz="2800" dirty="0">
                <a:solidFill>
                  <a:schemeClr val="accent4">
                    <a:lumMod val="75000"/>
                  </a:schemeClr>
                </a:solidFill>
                <a:sym typeface="+mn-ea"/>
              </a:rPr>
              <a:t>资料</a:t>
            </a:r>
            <a:r>
              <a:rPr lang="zh-CN" altLang="en-US" sz="2800" dirty="0">
                <a:solidFill>
                  <a:schemeClr val="accent2">
                    <a:lumMod val="50000"/>
                  </a:schemeClr>
                </a:solidFill>
                <a:sym typeface="+mn-ea"/>
              </a:rPr>
              <a:t>缺失</a:t>
            </a:r>
            <a:r>
              <a:rPr lang="zh-CN" altLang="en-US" sz="2800" dirty="0">
                <a:solidFill>
                  <a:schemeClr val="accent4">
                    <a:lumMod val="75000"/>
                  </a:schemeClr>
                </a:solidFill>
                <a:sym typeface="+mn-ea"/>
              </a:rPr>
              <a:t>一项，团购数减少</a:t>
            </a:r>
            <a:r>
              <a:rPr lang="en-US" altLang="zh-CN" sz="3200" dirty="0">
                <a:solidFill>
                  <a:schemeClr val="accent4">
                    <a:lumMod val="75000"/>
                  </a:schemeClr>
                </a:solidFill>
                <a:sym typeface="+mn-ea"/>
              </a:rPr>
              <a:t>14.7</a:t>
            </a:r>
            <a:endParaRPr lang="en-US" altLang="zh-CN" sz="2800" dirty="0">
              <a:solidFill>
                <a:schemeClr val="accent4">
                  <a:lumMod val="75000"/>
                </a:schemeClr>
              </a:solidFill>
              <a:sym typeface="+mn-ea"/>
            </a:endParaRPr>
          </a:p>
          <a:p>
            <a:pPr algn="l" fontAlgn="auto">
              <a:lnSpc>
                <a:spcPct val="150000"/>
              </a:lnSpc>
            </a:pPr>
            <a:r>
              <a:rPr lang="en-US" altLang="zh-CN" sz="2800" dirty="0">
                <a:solidFill>
                  <a:schemeClr val="accent4">
                    <a:lumMod val="75000"/>
                  </a:schemeClr>
                </a:solidFill>
                <a:sym typeface="+mn-ea"/>
              </a:rPr>
              <a:t>         · </a:t>
            </a:r>
            <a:r>
              <a:rPr lang="zh-CN" altLang="en-US" sz="2800" dirty="0">
                <a:solidFill>
                  <a:schemeClr val="accent2">
                    <a:lumMod val="50000"/>
                  </a:schemeClr>
                </a:solidFill>
                <a:sym typeface="+mn-ea"/>
              </a:rPr>
              <a:t>节假日通用，赠送礼品</a:t>
            </a:r>
            <a:r>
              <a:rPr lang="zh-CN" altLang="en-US" sz="2800" dirty="0">
                <a:solidFill>
                  <a:schemeClr val="accent4">
                    <a:lumMod val="75000"/>
                  </a:schemeClr>
                </a:solidFill>
                <a:sym typeface="+mn-ea"/>
              </a:rPr>
              <a:t>对消费者的吸引力反常下降（</a:t>
            </a:r>
            <a:r>
              <a:rPr lang="en-US" altLang="zh-CN" sz="2800" dirty="0">
                <a:solidFill>
                  <a:schemeClr val="accent4">
                    <a:lumMod val="75000"/>
                  </a:schemeClr>
                </a:solidFill>
                <a:sym typeface="+mn-ea"/>
              </a:rPr>
              <a:t>-14</a:t>
            </a:r>
            <a:r>
              <a:rPr lang="zh-CN" altLang="en-US" sz="2800" dirty="0">
                <a:solidFill>
                  <a:schemeClr val="accent4">
                    <a:lumMod val="75000"/>
                  </a:schemeClr>
                </a:solidFill>
                <a:sym typeface="+mn-ea"/>
              </a:rPr>
              <a:t>，</a:t>
            </a:r>
            <a:r>
              <a:rPr lang="en-US" altLang="zh-CN" sz="2800" dirty="0">
                <a:solidFill>
                  <a:schemeClr val="accent4">
                    <a:lumMod val="75000"/>
                  </a:schemeClr>
                </a:solidFill>
                <a:sym typeface="+mn-ea"/>
              </a:rPr>
              <a:t>-6.8</a:t>
            </a:r>
            <a:r>
              <a:rPr lang="zh-CN" altLang="en-US" sz="2800" dirty="0">
                <a:solidFill>
                  <a:schemeClr val="accent4">
                    <a:lumMod val="75000"/>
                  </a:schemeClr>
                </a:solidFill>
                <a:sym typeface="+mn-ea"/>
              </a:rPr>
              <a:t>）</a:t>
            </a:r>
            <a:endParaRPr lang="zh-CN" altLang="en-US" sz="2800" dirty="0">
              <a:solidFill>
                <a:schemeClr val="accent4">
                  <a:lumMod val="75000"/>
                </a:schemeClr>
              </a:solidFill>
              <a:sym typeface="+mn-ea"/>
            </a:endParaRPr>
          </a:p>
          <a:p>
            <a:pPr algn="l" fontAlgn="auto">
              <a:lnSpc>
                <a:spcPct val="150000"/>
              </a:lnSpc>
            </a:pPr>
            <a:r>
              <a:rPr lang="zh-CN" altLang="en-US" sz="2800" dirty="0">
                <a:solidFill>
                  <a:schemeClr val="accent4">
                    <a:lumMod val="75000"/>
                  </a:schemeClr>
                </a:solidFill>
                <a:sym typeface="+mn-ea"/>
              </a:rPr>
              <a:t>         </a:t>
            </a:r>
            <a:r>
              <a:rPr lang="en-US" altLang="zh-CN" sz="2800" dirty="0">
                <a:solidFill>
                  <a:schemeClr val="accent4">
                    <a:lumMod val="75000"/>
                  </a:schemeClr>
                </a:solidFill>
                <a:sym typeface="+mn-ea"/>
              </a:rPr>
              <a:t>· 对评论数乘以评分并取对数后系数由正转负</a:t>
            </a:r>
            <a:r>
              <a:rPr lang="zh-CN" altLang="en-US" sz="2800" dirty="0">
                <a:solidFill>
                  <a:schemeClr val="accent4">
                    <a:lumMod val="75000"/>
                  </a:schemeClr>
                </a:solidFill>
                <a:sym typeface="+mn-ea"/>
              </a:rPr>
              <a:t>，</a:t>
            </a:r>
            <a:endParaRPr lang="zh-CN" altLang="en-US" sz="2800" dirty="0">
              <a:solidFill>
                <a:schemeClr val="accent4">
                  <a:lumMod val="75000"/>
                </a:schemeClr>
              </a:solidFill>
              <a:sym typeface="+mn-ea"/>
            </a:endParaRPr>
          </a:p>
          <a:p>
            <a:pPr algn="l" fontAlgn="auto">
              <a:lnSpc>
                <a:spcPct val="150000"/>
              </a:lnSpc>
            </a:pPr>
            <a:r>
              <a:rPr lang="en-US" altLang="zh-CN" sz="2800" dirty="0">
                <a:solidFill>
                  <a:schemeClr val="accent4">
                    <a:lumMod val="75000"/>
                  </a:schemeClr>
                </a:solidFill>
                <a:sym typeface="+mn-ea"/>
              </a:rPr>
              <a:t>也反映了在健身房数据中 “</a:t>
            </a:r>
            <a:r>
              <a:rPr lang="en-US" altLang="zh-CN" sz="2800" dirty="0">
                <a:solidFill>
                  <a:schemeClr val="accent2">
                    <a:lumMod val="50000"/>
                  </a:schemeClr>
                </a:solidFill>
                <a:sym typeface="+mn-ea"/>
              </a:rPr>
              <a:t>评论数高的项目评分低</a:t>
            </a:r>
            <a:r>
              <a:rPr lang="en-US" altLang="zh-CN" sz="2800" dirty="0">
                <a:solidFill>
                  <a:schemeClr val="accent4">
                    <a:lumMod val="75000"/>
                  </a:schemeClr>
                </a:solidFill>
                <a:sym typeface="+mn-ea"/>
              </a:rPr>
              <a:t>” </a:t>
            </a:r>
            <a:r>
              <a:rPr lang="zh-CN" altLang="en-US" sz="2800" dirty="0">
                <a:solidFill>
                  <a:schemeClr val="accent4">
                    <a:lumMod val="75000"/>
                  </a:schemeClr>
                </a:solidFill>
                <a:sym typeface="+mn-ea"/>
              </a:rPr>
              <a:t>这一有趣的现象</a:t>
            </a:r>
            <a:endParaRPr lang="zh-CN" altLang="en-US" sz="2800" dirty="0">
              <a:solidFill>
                <a:schemeClr val="accent4">
                  <a:lumMod val="75000"/>
                </a:schemeClr>
              </a:solidFill>
              <a:sym typeface="+mn-ea"/>
            </a:endParaRP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39515" y="19685"/>
            <a:ext cx="4625975" cy="1117016"/>
            <a:chOff x="4388795" y="199351"/>
            <a:chExt cx="3414409" cy="1117331"/>
          </a:xfrm>
        </p:grpSpPr>
        <p:sp>
          <p:nvSpPr>
            <p:cNvPr id="5" name="矩形 4"/>
            <p:cNvSpPr/>
            <p:nvPr/>
          </p:nvSpPr>
          <p:spPr>
            <a:xfrm>
              <a:off x="4388795" y="496112"/>
              <a:ext cx="3414409" cy="62257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 name="文本框 2"/>
            <p:cNvSpPr txBox="1"/>
            <p:nvPr/>
          </p:nvSpPr>
          <p:spPr>
            <a:xfrm>
              <a:off x="5693922" y="199351"/>
              <a:ext cx="804156" cy="645342"/>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defRPr kumimoji="0" sz="5400" b="0" i="0" u="none" strike="noStrike" cap="none" spc="0" normalizeH="0" baseline="0">
                  <a:ln>
                    <a:noFill/>
                  </a:ln>
                  <a:solidFill>
                    <a:prstClr val="black"/>
                  </a:solidFill>
                  <a:effectLst/>
                  <a:uLnTx/>
                  <a:uFillTx/>
                  <a:latin typeface="Geometr415 Blk BT" panose="020B0802020204020303" pitchFamily="34" charset="0"/>
                  <a:ea typeface="微软雅黑" panose="020B050302020402020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rPr>
                <a:t>03</a:t>
              </a:r>
              <a:endParaRPr kumimoji="0" lang="zh-CN" altLang="en-US"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endParaRPr>
            </a:p>
          </p:txBody>
        </p:sp>
        <p:sp>
          <p:nvSpPr>
            <p:cNvPr id="4" name="文本框 3"/>
            <p:cNvSpPr txBox="1"/>
            <p:nvPr/>
          </p:nvSpPr>
          <p:spPr>
            <a:xfrm>
              <a:off x="4507151" y="794565"/>
              <a:ext cx="3177700" cy="522117"/>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a:sym typeface="+mn-ea"/>
                </a:rPr>
                <a:t>线性回归及模型优化</a:t>
              </a:r>
              <a:endParaRPr lang="zh-CN" altLang="en-US" sz="2800" dirty="0">
                <a:sym typeface="+mn-ea"/>
              </a:endParaRPr>
            </a:p>
          </p:txBody>
        </p:sp>
      </p:grpSp>
      <p:sp>
        <p:nvSpPr>
          <p:cNvPr id="7" name="文本框 6"/>
          <p:cNvSpPr txBox="1"/>
          <p:nvPr/>
        </p:nvSpPr>
        <p:spPr>
          <a:xfrm>
            <a:off x="389890" y="1806575"/>
            <a:ext cx="4304030" cy="1322070"/>
          </a:xfrm>
          <a:prstGeom prst="rect">
            <a:avLst/>
          </a:prstGeom>
          <a:noFill/>
        </p:spPr>
        <p:txBody>
          <a:bodyPr wrap="square" rtlCol="0" anchor="t">
            <a:spAutoFit/>
          </a:bodyPr>
          <a:lstStyle/>
          <a:p>
            <a:pPr marL="0" indent="0">
              <a:buNone/>
            </a:pPr>
            <a:r>
              <a:rPr lang="en-US" altLang="zh-CN" sz="2000" dirty="0"/>
              <a:t>2) </a:t>
            </a:r>
            <a:r>
              <a:rPr lang="en-US" altLang="zh-CN" sz="2000" dirty="0">
                <a:sym typeface="+mn-ea"/>
              </a:rPr>
              <a:t>Step</a:t>
            </a:r>
            <a:r>
              <a:rPr lang="zh-CN" altLang="en-US" sz="2000" dirty="0">
                <a:sym typeface="+mn-ea"/>
              </a:rPr>
              <a:t>方法优化线性拟合模型；</a:t>
            </a:r>
            <a:endParaRPr lang="en-US" altLang="zh-CN" sz="2000" dirty="0"/>
          </a:p>
          <a:p>
            <a:pPr marL="0" indent="0">
              <a:buNone/>
            </a:pPr>
            <a:r>
              <a:rPr lang="zh-CN" altLang="en-US" sz="2000" dirty="0">
                <a:sym typeface="+mn-ea"/>
              </a:rPr>
              <a:t>优化后去除异常点再线性回归</a:t>
            </a:r>
            <a:endParaRPr lang="zh-CN" altLang="en-US" sz="2000" dirty="0">
              <a:sym typeface="+mn-ea"/>
            </a:endParaRPr>
          </a:p>
          <a:p>
            <a:pPr marL="0" indent="0">
              <a:buNone/>
            </a:pPr>
            <a:endParaRPr lang="zh-CN" altLang="en-US" sz="2000" dirty="0"/>
          </a:p>
          <a:p>
            <a:pPr marL="0" indent="0">
              <a:buNone/>
            </a:pPr>
            <a:endParaRPr lang="zh-CN" altLang="en-US" sz="2000" dirty="0"/>
          </a:p>
        </p:txBody>
      </p:sp>
      <p:sp>
        <p:nvSpPr>
          <p:cNvPr id="15" name="文本框 14"/>
          <p:cNvSpPr txBox="1"/>
          <p:nvPr/>
        </p:nvSpPr>
        <p:spPr>
          <a:xfrm>
            <a:off x="389890" y="1272540"/>
            <a:ext cx="2750820" cy="398780"/>
          </a:xfrm>
          <a:prstGeom prst="rect">
            <a:avLst/>
          </a:prstGeom>
          <a:noFill/>
        </p:spPr>
        <p:txBody>
          <a:bodyPr wrap="none" rtlCol="0" anchor="t">
            <a:spAutoFit/>
          </a:bodyPr>
          <a:lstStyle/>
          <a:p>
            <a:pPr algn="l"/>
            <a:r>
              <a:rPr lang="en-US" altLang="zh-CN" sz="2000">
                <a:sym typeface="+mn-ea"/>
              </a:rPr>
              <a:t>3.</a:t>
            </a:r>
            <a:r>
              <a:rPr lang="zh-CN" altLang="en-US" sz="2000">
                <a:sym typeface="+mn-ea"/>
              </a:rPr>
              <a:t> 因变量为</a:t>
            </a:r>
            <a:r>
              <a:rPr lang="zh-CN" altLang="en-US" sz="2000">
                <a:solidFill>
                  <a:srgbClr val="C00000"/>
                </a:solidFill>
                <a:sym typeface="+mn-ea"/>
              </a:rPr>
              <a:t>对数团购数</a:t>
            </a:r>
            <a:endParaRPr lang="zh-CN" altLang="en-US" sz="2000" dirty="0">
              <a:solidFill>
                <a:schemeClr val="tx1"/>
              </a:solidFill>
              <a:sym typeface="+mn-ea"/>
            </a:endParaRPr>
          </a:p>
        </p:txBody>
      </p:sp>
      <p:pic>
        <p:nvPicPr>
          <p:cNvPr id="8" name="图片 7"/>
          <p:cNvPicPr>
            <a:picLocks noChangeAspect="1"/>
          </p:cNvPicPr>
          <p:nvPr/>
        </p:nvPicPr>
        <p:blipFill>
          <a:blip r:embed="rId1"/>
          <a:stretch>
            <a:fillRect/>
          </a:stretch>
        </p:blipFill>
        <p:spPr>
          <a:xfrm>
            <a:off x="6052502" y="1136701"/>
            <a:ext cx="5684123" cy="5629275"/>
          </a:xfrm>
          <a:prstGeom prst="rect">
            <a:avLst/>
          </a:prstGeom>
        </p:spPr>
      </p:pic>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39515" y="19685"/>
            <a:ext cx="4625975" cy="1117016"/>
            <a:chOff x="4388795" y="199351"/>
            <a:chExt cx="3414409" cy="1117331"/>
          </a:xfrm>
        </p:grpSpPr>
        <p:sp>
          <p:nvSpPr>
            <p:cNvPr id="5" name="矩形 4"/>
            <p:cNvSpPr/>
            <p:nvPr/>
          </p:nvSpPr>
          <p:spPr>
            <a:xfrm>
              <a:off x="4388795" y="496112"/>
              <a:ext cx="3414409" cy="62257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 name="文本框 2"/>
            <p:cNvSpPr txBox="1"/>
            <p:nvPr/>
          </p:nvSpPr>
          <p:spPr>
            <a:xfrm>
              <a:off x="5693922" y="199351"/>
              <a:ext cx="804156" cy="645342"/>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defRPr kumimoji="0" sz="5400" b="0" i="0" u="none" strike="noStrike" cap="none" spc="0" normalizeH="0" baseline="0">
                  <a:ln>
                    <a:noFill/>
                  </a:ln>
                  <a:solidFill>
                    <a:prstClr val="black"/>
                  </a:solidFill>
                  <a:effectLst/>
                  <a:uLnTx/>
                  <a:uFillTx/>
                  <a:latin typeface="Geometr415 Blk BT" panose="020B0802020204020303" pitchFamily="34" charset="0"/>
                  <a:ea typeface="微软雅黑" panose="020B050302020402020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rPr>
                <a:t>05</a:t>
              </a:r>
              <a:endParaRPr kumimoji="0" lang="zh-CN" altLang="en-US"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endParaRPr>
            </a:p>
          </p:txBody>
        </p:sp>
        <p:sp>
          <p:nvSpPr>
            <p:cNvPr id="4" name="文本框 3"/>
            <p:cNvSpPr txBox="1"/>
            <p:nvPr/>
          </p:nvSpPr>
          <p:spPr>
            <a:xfrm>
              <a:off x="4507151" y="794565"/>
              <a:ext cx="3177700" cy="522117"/>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a:sym typeface="+mn-ea"/>
                </a:rPr>
                <a:t>补充：关于</a:t>
              </a:r>
              <a:r>
                <a:rPr lang="en-US" altLang="zh-CN" sz="2800" dirty="0">
                  <a:sym typeface="+mn-ea"/>
                </a:rPr>
                <a:t>R^2</a:t>
              </a:r>
              <a:r>
                <a:rPr lang="zh-CN" altLang="en-US" sz="2800" dirty="0">
                  <a:sym typeface="+mn-ea"/>
                </a:rPr>
                <a:t>的实验</a:t>
              </a:r>
              <a:endParaRPr lang="zh-CN" altLang="en-US" sz="2800" dirty="0">
                <a:sym typeface="+mn-ea"/>
              </a:endParaRPr>
            </a:p>
          </p:txBody>
        </p:sp>
      </p:grpSp>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0099" y="1313792"/>
            <a:ext cx="4784786" cy="2296183"/>
          </a:xfrm>
          <a:prstGeom prst="rect">
            <a:avLst/>
          </a:prstGeom>
        </p:spPr>
      </p:pic>
      <p:pic>
        <p:nvPicPr>
          <p:cNvPr id="11" name="图片 10"/>
          <p:cNvPicPr>
            <a:picLocks noChangeAspect="1"/>
          </p:cNvPicPr>
          <p:nvPr/>
        </p:nvPicPr>
        <p:blipFill>
          <a:blip r:embed="rId2"/>
          <a:stretch>
            <a:fillRect/>
          </a:stretch>
        </p:blipFill>
        <p:spPr>
          <a:xfrm>
            <a:off x="6597254" y="1235433"/>
            <a:ext cx="4974647" cy="5472112"/>
          </a:xfrm>
          <a:prstGeom prst="rect">
            <a:avLst/>
          </a:prstGeom>
        </p:spPr>
      </p:pic>
      <p:sp>
        <p:nvSpPr>
          <p:cNvPr id="12" name="矩形 11"/>
          <p:cNvSpPr/>
          <p:nvPr/>
        </p:nvSpPr>
        <p:spPr>
          <a:xfrm>
            <a:off x="9010650" y="3429000"/>
            <a:ext cx="2095500" cy="180975"/>
          </a:xfrm>
          <a:prstGeom prst="rect">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4" name="矩形 13"/>
          <p:cNvSpPr/>
          <p:nvPr/>
        </p:nvSpPr>
        <p:spPr>
          <a:xfrm>
            <a:off x="9010650" y="6229350"/>
            <a:ext cx="2095500" cy="180975"/>
          </a:xfrm>
          <a:prstGeom prst="rect">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9" name="文本框 18"/>
          <p:cNvSpPr txBox="1"/>
          <p:nvPr/>
        </p:nvSpPr>
        <p:spPr>
          <a:xfrm>
            <a:off x="620099" y="4067175"/>
            <a:ext cx="5133001" cy="1200329"/>
          </a:xfrm>
          <a:prstGeom prst="rect">
            <a:avLst/>
          </a:prstGeom>
          <a:noFill/>
        </p:spPr>
        <p:txBody>
          <a:bodyPr wrap="square" rtlCol="0">
            <a:spAutoFit/>
          </a:bodyPr>
          <a:lstStyle/>
          <a:p>
            <a:r>
              <a:rPr lang="zh-CN" altLang="en-US" dirty="0"/>
              <a:t>两个回归的差别仅仅在于，第二个方程的扰动项的方差是第一个的</a:t>
            </a:r>
            <a:r>
              <a:rPr lang="en-US" altLang="zh-CN" dirty="0"/>
              <a:t>3</a:t>
            </a:r>
            <a:r>
              <a:rPr lang="zh-CN" altLang="en-US" dirty="0"/>
              <a:t>倍，导致</a:t>
            </a:r>
            <a:r>
              <a:rPr lang="en-US" altLang="zh-CN" dirty="0"/>
              <a:t>R^2</a:t>
            </a:r>
            <a:r>
              <a:rPr lang="zh-CN" altLang="en-US" dirty="0"/>
              <a:t>从</a:t>
            </a:r>
            <a:r>
              <a:rPr lang="en-US" altLang="zh-CN" dirty="0"/>
              <a:t>95.8%</a:t>
            </a:r>
            <a:r>
              <a:rPr lang="zh-CN" altLang="en-US" dirty="0"/>
              <a:t>下降到了</a:t>
            </a:r>
            <a:r>
              <a:rPr lang="en-US" altLang="zh-CN" dirty="0"/>
              <a:t>73.7%</a:t>
            </a:r>
            <a:r>
              <a:rPr lang="zh-CN" altLang="en-US" dirty="0"/>
              <a:t>，于是我们可以得到一个结论：扰动值的差别会对</a:t>
            </a:r>
            <a:r>
              <a:rPr lang="en-US" altLang="zh-CN" dirty="0"/>
              <a:t>R^2</a:t>
            </a:r>
            <a:r>
              <a:rPr lang="zh-CN" altLang="en-US" dirty="0"/>
              <a:t>有比较大的影响</a:t>
            </a:r>
            <a:endParaRPr lang="zh-CN" altLang="en-US" dirty="0"/>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38902" y="1136701"/>
            <a:ext cx="5007612" cy="5219500"/>
          </a:xfrm>
          <a:prstGeom prst="rect">
            <a:avLst/>
          </a:prstGeom>
        </p:spPr>
      </p:pic>
      <p:grpSp>
        <p:nvGrpSpPr>
          <p:cNvPr id="6" name="组合 5"/>
          <p:cNvGrpSpPr/>
          <p:nvPr/>
        </p:nvGrpSpPr>
        <p:grpSpPr>
          <a:xfrm>
            <a:off x="3739515" y="19685"/>
            <a:ext cx="4625975" cy="1117016"/>
            <a:chOff x="4388795" y="199351"/>
            <a:chExt cx="3414409" cy="1117331"/>
          </a:xfrm>
        </p:grpSpPr>
        <p:sp>
          <p:nvSpPr>
            <p:cNvPr id="5" name="矩形 4"/>
            <p:cNvSpPr/>
            <p:nvPr/>
          </p:nvSpPr>
          <p:spPr>
            <a:xfrm>
              <a:off x="4388795" y="496112"/>
              <a:ext cx="3414409" cy="62257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 name="文本框 2"/>
            <p:cNvSpPr txBox="1"/>
            <p:nvPr/>
          </p:nvSpPr>
          <p:spPr>
            <a:xfrm>
              <a:off x="5693922" y="199351"/>
              <a:ext cx="804156" cy="645342"/>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defRPr kumimoji="0" sz="5400" b="0" i="0" u="none" strike="noStrike" cap="none" spc="0" normalizeH="0" baseline="0">
                  <a:ln>
                    <a:noFill/>
                  </a:ln>
                  <a:solidFill>
                    <a:prstClr val="black"/>
                  </a:solidFill>
                  <a:effectLst/>
                  <a:uLnTx/>
                  <a:uFillTx/>
                  <a:latin typeface="Geometr415 Blk BT" panose="020B0802020204020303" pitchFamily="34" charset="0"/>
                  <a:ea typeface="微软雅黑" panose="020B050302020402020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rPr>
                <a:t>05</a:t>
              </a:r>
              <a:endParaRPr kumimoji="0" lang="zh-CN" altLang="en-US"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endParaRPr>
            </a:p>
          </p:txBody>
        </p:sp>
        <p:sp>
          <p:nvSpPr>
            <p:cNvPr id="4" name="文本框 3"/>
            <p:cNvSpPr txBox="1"/>
            <p:nvPr/>
          </p:nvSpPr>
          <p:spPr>
            <a:xfrm>
              <a:off x="4507151" y="794565"/>
              <a:ext cx="3177700" cy="522117"/>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a:sym typeface="+mn-ea"/>
                </a:rPr>
                <a:t>补充：关于</a:t>
              </a:r>
              <a:r>
                <a:rPr lang="en-US" altLang="zh-CN" sz="2800" dirty="0">
                  <a:sym typeface="+mn-ea"/>
                </a:rPr>
                <a:t>R^2</a:t>
              </a:r>
              <a:r>
                <a:rPr lang="zh-CN" altLang="en-US" sz="2800" dirty="0">
                  <a:sym typeface="+mn-ea"/>
                </a:rPr>
                <a:t>的实验</a:t>
              </a:r>
              <a:endParaRPr lang="zh-CN" altLang="en-US" sz="2800" dirty="0">
                <a:sym typeface="+mn-ea"/>
              </a:endParaRPr>
            </a:p>
          </p:txBody>
        </p:sp>
      </p:grpSp>
      <p:sp>
        <p:nvSpPr>
          <p:cNvPr id="12" name="矩形 11"/>
          <p:cNvSpPr/>
          <p:nvPr/>
        </p:nvSpPr>
        <p:spPr>
          <a:xfrm>
            <a:off x="8738552" y="3248025"/>
            <a:ext cx="2095500" cy="180975"/>
          </a:xfrm>
          <a:prstGeom prst="rect">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4" name="矩形 13"/>
          <p:cNvSpPr/>
          <p:nvPr/>
        </p:nvSpPr>
        <p:spPr>
          <a:xfrm>
            <a:off x="8610600" y="5922146"/>
            <a:ext cx="2095500" cy="180975"/>
          </a:xfrm>
          <a:prstGeom prst="rect">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9" name="文本框 18"/>
          <p:cNvSpPr txBox="1"/>
          <p:nvPr/>
        </p:nvSpPr>
        <p:spPr>
          <a:xfrm>
            <a:off x="620099" y="4067175"/>
            <a:ext cx="5133001" cy="646331"/>
          </a:xfrm>
          <a:prstGeom prst="rect">
            <a:avLst/>
          </a:prstGeom>
          <a:noFill/>
        </p:spPr>
        <p:txBody>
          <a:bodyPr wrap="square" rtlCol="0">
            <a:spAutoFit/>
          </a:bodyPr>
          <a:lstStyle/>
          <a:p>
            <a:r>
              <a:rPr lang="zh-CN" altLang="en-US" dirty="0"/>
              <a:t>从</a:t>
            </a:r>
            <a:r>
              <a:rPr lang="en-US" altLang="zh-CN" dirty="0"/>
              <a:t>y1</a:t>
            </a:r>
            <a:r>
              <a:rPr lang="zh-CN" altLang="en-US" dirty="0"/>
              <a:t>上减去一个单位的</a:t>
            </a:r>
            <a:r>
              <a:rPr lang="en-US" altLang="zh-CN" dirty="0"/>
              <a:t>x1</a:t>
            </a:r>
            <a:r>
              <a:rPr lang="zh-CN" altLang="en-US" dirty="0"/>
              <a:t>，回归方程丝毫不变，只有</a:t>
            </a:r>
            <a:r>
              <a:rPr lang="en-US" altLang="zh-CN" dirty="0"/>
              <a:t>R^2</a:t>
            </a:r>
            <a:r>
              <a:rPr lang="zh-CN" altLang="en-US" dirty="0"/>
              <a:t>升高了</a:t>
            </a:r>
            <a:r>
              <a:rPr lang="en-US" altLang="zh-CN" dirty="0"/>
              <a:t>0.01</a:t>
            </a:r>
            <a:endParaRPr lang="zh-CN" altLang="en-US" dirty="0"/>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099" y="1554148"/>
            <a:ext cx="4751116" cy="1693877"/>
          </a:xfrm>
          <a:prstGeom prst="rect">
            <a:avLst/>
          </a:prstGeom>
        </p:spPr>
      </p:pic>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占位符 9" descr="屏幕快照 2019-04-01 上午9.42.19"/>
          <p:cNvPicPr>
            <a:picLocks noGrp="1" noChangeAspect="1"/>
          </p:cNvPicPr>
          <p:nvPr>
            <p:ph type="pic" sz="quarter" idx="10"/>
          </p:nvPr>
        </p:nvPicPr>
        <p:blipFill>
          <a:blip r:embed="rId1">
            <a:grayscl/>
            <a:lum bright="70000" contrast="-70000"/>
          </a:blip>
          <a:srcRect t="10099" b="10552"/>
          <a:stretch>
            <a:fillRect/>
          </a:stretch>
        </p:blipFill>
        <p:spPr>
          <a:xfrm>
            <a:off x="456565" y="619760"/>
            <a:ext cx="11278870" cy="4404360"/>
          </a:xfrm>
          <a:prstGeom prst="rect">
            <a:avLst/>
          </a:prstGeom>
        </p:spPr>
      </p:pic>
      <p:sp>
        <p:nvSpPr>
          <p:cNvPr id="3" name="矩形 2"/>
          <p:cNvSpPr/>
          <p:nvPr/>
        </p:nvSpPr>
        <p:spPr>
          <a:xfrm>
            <a:off x="1687186" y="2422642"/>
            <a:ext cx="8916690" cy="2750047"/>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 name="文本框 3"/>
          <p:cNvSpPr txBox="1"/>
          <p:nvPr/>
        </p:nvSpPr>
        <p:spPr>
          <a:xfrm>
            <a:off x="2164599" y="3038926"/>
            <a:ext cx="7862804" cy="1569660"/>
          </a:xfrm>
          <a:prstGeom prst="rect">
            <a:avLst/>
          </a:prstGeom>
          <a:noFill/>
        </p:spPr>
        <p:txBody>
          <a:bodyPr wrap="square" rtlCol="0">
            <a:spAutoFit/>
            <a:scene3d>
              <a:camera prst="orthographicFront"/>
              <a:lightRig rig="threePt" dir="t">
                <a:rot lat="0" lon="0" rev="0"/>
              </a:lightRig>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9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rPr>
              <a:t>THANKYOU</a:t>
            </a:r>
            <a:endParaRPr kumimoji="0" lang="zh-CN" altLang="en-US" sz="9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endParaRP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39515" y="19685"/>
            <a:ext cx="4625975" cy="1117016"/>
            <a:chOff x="4388795" y="199351"/>
            <a:chExt cx="3414409" cy="1117331"/>
          </a:xfrm>
        </p:grpSpPr>
        <p:sp>
          <p:nvSpPr>
            <p:cNvPr id="5" name="矩形 4"/>
            <p:cNvSpPr/>
            <p:nvPr/>
          </p:nvSpPr>
          <p:spPr>
            <a:xfrm>
              <a:off x="4388795" y="496112"/>
              <a:ext cx="3414409" cy="62257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 name="文本框 2"/>
            <p:cNvSpPr txBox="1"/>
            <p:nvPr/>
          </p:nvSpPr>
          <p:spPr>
            <a:xfrm>
              <a:off x="5693922" y="199351"/>
              <a:ext cx="804156" cy="645342"/>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defRPr kumimoji="0" sz="5400" b="0" i="0" u="none" strike="noStrike" cap="none" spc="0" normalizeH="0" baseline="0">
                  <a:ln>
                    <a:noFill/>
                  </a:ln>
                  <a:solidFill>
                    <a:prstClr val="black"/>
                  </a:solidFill>
                  <a:effectLst/>
                  <a:uLnTx/>
                  <a:uFillTx/>
                  <a:latin typeface="Geometr415 Blk BT" panose="020B0802020204020303" pitchFamily="34" charset="0"/>
                  <a:ea typeface="微软雅黑" panose="020B050302020402020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rPr>
                <a:t>01</a:t>
              </a:r>
              <a:endParaRPr kumimoji="0" lang="zh-CN" altLang="en-US"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endParaRPr>
            </a:p>
          </p:txBody>
        </p:sp>
        <p:sp>
          <p:nvSpPr>
            <p:cNvPr id="4" name="文本框 3"/>
            <p:cNvSpPr txBox="1"/>
            <p:nvPr/>
          </p:nvSpPr>
          <p:spPr>
            <a:xfrm>
              <a:off x="4507151" y="794565"/>
              <a:ext cx="3177700" cy="522117"/>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a:sym typeface="+mn-ea"/>
                </a:rPr>
                <a:t>数据预处理</a:t>
              </a:r>
              <a:r>
                <a:rPr lang="en-US" altLang="zh-CN" sz="2800" dirty="0">
                  <a:sym typeface="+mn-ea"/>
                </a:rPr>
                <a:t>--</a:t>
              </a:r>
              <a:r>
                <a:rPr lang="zh-CN" altLang="en-US" sz="2800" dirty="0">
                  <a:sym typeface="+mn-ea"/>
                </a:rPr>
                <a:t>数据集介绍</a:t>
              </a:r>
              <a:endParaRPr lang="zh-CN" altLang="en-US" sz="2800" dirty="0">
                <a:sym typeface="+mn-ea"/>
              </a:endParaRPr>
            </a:p>
          </p:txBody>
        </p:sp>
      </p:grpSp>
      <p:graphicFrame>
        <p:nvGraphicFramePr>
          <p:cNvPr id="2" name="表格 -1"/>
          <p:cNvGraphicFramePr/>
          <p:nvPr/>
        </p:nvGraphicFramePr>
        <p:xfrm>
          <a:off x="1213485" y="1212215"/>
          <a:ext cx="9744075" cy="5090795"/>
        </p:xfrm>
        <a:graphic>
          <a:graphicData uri="http://schemas.openxmlformats.org/drawingml/2006/table">
            <a:tbl>
              <a:tblPr firstRow="1" bandRow="1">
                <a:tableStyleId>{5C22544A-7EE6-4342-B048-85BDC9FD1C3A}</a:tableStyleId>
              </a:tblPr>
              <a:tblGrid>
                <a:gridCol w="1402715"/>
                <a:gridCol w="1109345"/>
                <a:gridCol w="1413510"/>
                <a:gridCol w="1786890"/>
                <a:gridCol w="4031615"/>
              </a:tblGrid>
              <a:tr h="411480">
                <a:tc gridSpan="2">
                  <a:txBody>
                    <a:bodyPr/>
                    <a:lstStyle/>
                    <a:p>
                      <a:pPr indent="0" algn="ctr" fontAlgn="auto">
                        <a:lnSpc>
                          <a:spcPct val="150000"/>
                        </a:lnSpc>
                        <a:buNone/>
                      </a:pPr>
                      <a:r>
                        <a:rPr lang="zh-CN" altLang="en-US" sz="1800" b="0">
                          <a:solidFill>
                            <a:srgbClr val="FFFFFF"/>
                          </a:solidFill>
                          <a:highlight>
                            <a:srgbClr val="2F75B5"/>
                          </a:highlight>
                          <a:latin typeface="宋体" panose="02010600030101010101" pitchFamily="2" charset="-122"/>
                          <a:cs typeface="宋体" panose="02010600030101010101" pitchFamily="2" charset="-122"/>
                        </a:rPr>
                        <a:t>变量类型</a:t>
                      </a:r>
                      <a:endParaRPr lang="zh-CN" altLang="en-US" sz="1800" b="0">
                        <a:solidFill>
                          <a:srgbClr val="FFFFFF"/>
                        </a:solidFill>
                        <a:highlight>
                          <a:srgbClr val="2F75B5"/>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2F75B5"/>
                    </a:solidFill>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a:txBody>
                    <a:bodyPr/>
                    <a:lstStyle/>
                    <a:p>
                      <a:pPr indent="0" algn="ctr" fontAlgn="auto">
                        <a:lnSpc>
                          <a:spcPct val="150000"/>
                        </a:lnSpc>
                        <a:buNone/>
                      </a:pPr>
                      <a:r>
                        <a:rPr lang="zh-CN" altLang="en-US" sz="1800" b="0">
                          <a:solidFill>
                            <a:srgbClr val="FFFFFF"/>
                          </a:solidFill>
                          <a:highlight>
                            <a:srgbClr val="2F75B5"/>
                          </a:highlight>
                          <a:latin typeface="宋体" panose="02010600030101010101" pitchFamily="2" charset="-122"/>
                          <a:cs typeface="宋体" panose="02010600030101010101" pitchFamily="2" charset="-122"/>
                        </a:rPr>
                        <a:t>变量名</a:t>
                      </a:r>
                      <a:endParaRPr lang="zh-CN" altLang="en-US" sz="1800" b="0">
                        <a:solidFill>
                          <a:srgbClr val="FFFFFF"/>
                        </a:solidFill>
                        <a:highlight>
                          <a:srgbClr val="2F75B5"/>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2F75B5"/>
                    </a:solidFill>
                  </a:tcPr>
                </a:tc>
                <a:tc>
                  <a:txBody>
                    <a:bodyPr/>
                    <a:lstStyle/>
                    <a:p>
                      <a:pPr indent="0" algn="ctr" fontAlgn="auto">
                        <a:lnSpc>
                          <a:spcPct val="150000"/>
                        </a:lnSpc>
                        <a:buNone/>
                      </a:pPr>
                      <a:r>
                        <a:rPr lang="zh-CN" altLang="en-US" sz="1800" b="0">
                          <a:solidFill>
                            <a:srgbClr val="FFFFFF"/>
                          </a:solidFill>
                          <a:highlight>
                            <a:srgbClr val="2F75B5"/>
                          </a:highlight>
                          <a:latin typeface="宋体" panose="02010600030101010101" pitchFamily="2" charset="-122"/>
                          <a:cs typeface="宋体" panose="02010600030101010101" pitchFamily="2" charset="-122"/>
                        </a:rPr>
                        <a:t>取值范围</a:t>
                      </a:r>
                      <a:endParaRPr lang="zh-CN" altLang="en-US" sz="1800" b="0">
                        <a:solidFill>
                          <a:srgbClr val="FFFFFF"/>
                        </a:solidFill>
                        <a:highlight>
                          <a:srgbClr val="2F75B5"/>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2F75B5"/>
                    </a:solidFill>
                  </a:tcPr>
                </a:tc>
                <a:tc>
                  <a:txBody>
                    <a:bodyPr/>
                    <a:lstStyle/>
                    <a:p>
                      <a:pPr indent="0" algn="ctr" fontAlgn="auto">
                        <a:lnSpc>
                          <a:spcPct val="150000"/>
                        </a:lnSpc>
                        <a:buNone/>
                      </a:pPr>
                      <a:r>
                        <a:rPr lang="zh-CN" altLang="en-US" sz="1800" b="0">
                          <a:solidFill>
                            <a:srgbClr val="FFFFFF"/>
                          </a:solidFill>
                          <a:highlight>
                            <a:srgbClr val="2F75B5"/>
                          </a:highlight>
                          <a:latin typeface="宋体" panose="02010600030101010101" pitchFamily="2" charset="-122"/>
                          <a:cs typeface="宋体" panose="02010600030101010101" pitchFamily="2" charset="-122"/>
                        </a:rPr>
                        <a:t>备注</a:t>
                      </a:r>
                      <a:endParaRPr lang="zh-CN" altLang="en-US" sz="1800" b="0">
                        <a:solidFill>
                          <a:srgbClr val="FFFFFF"/>
                        </a:solidFill>
                        <a:highlight>
                          <a:srgbClr val="2F75B5"/>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2F75B5"/>
                    </a:solidFill>
                  </a:tcPr>
                </a:tc>
              </a:tr>
              <a:tr h="215265">
                <a:tc gridSpan="2">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因变量</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团购数</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gn="ctr" fontAlgn="auto">
                        <a:lnSpc>
                          <a:spcPct val="150000"/>
                        </a:lnSpc>
                        <a:buNone/>
                      </a:pPr>
                      <a:r>
                        <a:rPr lang="en-US" altLang="zh-CN" sz="1800" b="0">
                          <a:solidFill>
                            <a:srgbClr val="000000"/>
                          </a:solidFill>
                          <a:latin typeface="宋体" panose="02010600030101010101" pitchFamily="2" charset="-122"/>
                          <a:cs typeface="宋体" panose="02010600030101010101" pitchFamily="2" charset="-122"/>
                        </a:rPr>
                        <a:t>[0</a:t>
                      </a:r>
                      <a:r>
                        <a:rPr lang="zh-CN" altLang="en-US" sz="1800" b="0">
                          <a:solidFill>
                            <a:srgbClr val="000000"/>
                          </a:solidFill>
                          <a:latin typeface="宋体" panose="02010600030101010101" pitchFamily="2" charset="-122"/>
                          <a:cs typeface="宋体" panose="02010600030101010101" pitchFamily="2" charset="-122"/>
                        </a:rPr>
                        <a:t>，</a:t>
                      </a:r>
                      <a:r>
                        <a:rPr lang="en-US" altLang="zh-CN" sz="1800" b="0">
                          <a:solidFill>
                            <a:srgbClr val="000000"/>
                          </a:solidFill>
                          <a:latin typeface="宋体" panose="02010600030101010101" pitchFamily="2" charset="-122"/>
                          <a:cs typeface="宋体" panose="02010600030101010101" pitchFamily="2" charset="-122"/>
                        </a:rPr>
                        <a:t>976]</a:t>
                      </a:r>
                      <a:endPar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fontAlgn="auto">
                        <a:lnSpc>
                          <a:spcPct val="150000"/>
                        </a:lnSpc>
                        <a:buNone/>
                      </a:pP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15265">
                <a:tc rowSpan="10">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自变量</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rowSpan="3">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连续变量</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评分</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gn="ctr" fontAlgn="auto">
                        <a:lnSpc>
                          <a:spcPct val="150000"/>
                        </a:lnSpc>
                        <a:buNone/>
                      </a:pPr>
                      <a:r>
                        <a:rPr lang="en-US" altLang="zh-CN" sz="1800" b="0">
                          <a:solidFill>
                            <a:srgbClr val="000000"/>
                          </a:solidFill>
                          <a:latin typeface="宋体" panose="02010600030101010101" pitchFamily="2" charset="-122"/>
                          <a:cs typeface="宋体" panose="02010600030101010101" pitchFamily="2" charset="-122"/>
                        </a:rPr>
                        <a:t>[1</a:t>
                      </a:r>
                      <a:r>
                        <a:rPr lang="zh-CN" altLang="en-US" sz="1800" b="0">
                          <a:solidFill>
                            <a:srgbClr val="000000"/>
                          </a:solidFill>
                          <a:latin typeface="宋体" panose="02010600030101010101" pitchFamily="2" charset="-122"/>
                          <a:cs typeface="宋体" panose="02010600030101010101" pitchFamily="2" charset="-122"/>
                        </a:rPr>
                        <a:t>，</a:t>
                      </a:r>
                      <a:r>
                        <a:rPr lang="en-US" altLang="zh-CN" sz="1800" b="0">
                          <a:solidFill>
                            <a:srgbClr val="000000"/>
                          </a:solidFill>
                          <a:latin typeface="宋体" panose="02010600030101010101" pitchFamily="2" charset="-122"/>
                          <a:cs typeface="宋体" panose="02010600030101010101" pitchFamily="2" charset="-122"/>
                        </a:rPr>
                        <a:t>5]</a:t>
                      </a:r>
                      <a:endPar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fontAlgn="auto">
                        <a:lnSpc>
                          <a:spcPct val="150000"/>
                        </a:lnSpc>
                        <a:buNone/>
                      </a:pP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1526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评论数</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gn="ctr" fontAlgn="auto">
                        <a:lnSpc>
                          <a:spcPct val="150000"/>
                        </a:lnSpc>
                        <a:buNone/>
                      </a:pPr>
                      <a:r>
                        <a:rPr lang="en-US" altLang="zh-CN" sz="1800" b="0">
                          <a:solidFill>
                            <a:srgbClr val="000000"/>
                          </a:solidFill>
                          <a:latin typeface="宋体" panose="02010600030101010101" pitchFamily="2" charset="-122"/>
                          <a:cs typeface="宋体" panose="02010600030101010101" pitchFamily="2" charset="-122"/>
                        </a:rPr>
                        <a:t>[1</a:t>
                      </a:r>
                      <a:r>
                        <a:rPr lang="zh-CN" altLang="en-US" sz="1800" b="0">
                          <a:solidFill>
                            <a:srgbClr val="000000"/>
                          </a:solidFill>
                          <a:latin typeface="宋体" panose="02010600030101010101" pitchFamily="2" charset="-122"/>
                          <a:cs typeface="宋体" panose="02010600030101010101" pitchFamily="2" charset="-122"/>
                        </a:rPr>
                        <a:t>，</a:t>
                      </a:r>
                      <a:r>
                        <a:rPr lang="en-US" altLang="zh-CN" sz="1800" b="0">
                          <a:solidFill>
                            <a:srgbClr val="000000"/>
                          </a:solidFill>
                          <a:latin typeface="宋体" panose="02010600030101010101" pitchFamily="2" charset="-122"/>
                          <a:cs typeface="宋体" panose="02010600030101010101" pitchFamily="2" charset="-122"/>
                        </a:rPr>
                        <a:t>92]</a:t>
                      </a:r>
                      <a:endPar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fontAlgn="auto">
                        <a:lnSpc>
                          <a:spcPct val="150000"/>
                        </a:lnSpc>
                        <a:buNone/>
                      </a:pP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41148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团购价格</a:t>
                      </a:r>
                      <a:endParaRPr lang="zh-CN" altLang="en-US" sz="1800" b="0">
                        <a:solidFill>
                          <a:srgbClr val="000000"/>
                        </a:solidFill>
                        <a:highlight>
                          <a:srgbClr val="DDEBF7"/>
                        </a:highlight>
                        <a:latin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gn="ctr" fontAlgn="auto">
                        <a:lnSpc>
                          <a:spcPct val="150000"/>
                        </a:lnSpc>
                        <a:buNone/>
                      </a:pPr>
                      <a:r>
                        <a:rPr lang="en-US" altLang="zh-CN" sz="1800" b="0">
                          <a:solidFill>
                            <a:srgbClr val="000000"/>
                          </a:solidFill>
                          <a:latin typeface="宋体" panose="02010600030101010101" pitchFamily="2" charset="-122"/>
                          <a:cs typeface="宋体" panose="02010600030101010101" pitchFamily="2" charset="-122"/>
                        </a:rPr>
                        <a:t>[4</a:t>
                      </a:r>
                      <a:r>
                        <a:rPr lang="zh-CN" altLang="en-US" sz="1800" b="0">
                          <a:solidFill>
                            <a:srgbClr val="000000"/>
                          </a:solidFill>
                          <a:latin typeface="宋体" panose="02010600030101010101" pitchFamily="2" charset="-122"/>
                          <a:cs typeface="宋体" panose="02010600030101010101" pitchFamily="2" charset="-122"/>
                        </a:rPr>
                        <a:t>，</a:t>
                      </a:r>
                      <a:r>
                        <a:rPr lang="en-US" altLang="zh-CN" sz="1800" b="0">
                          <a:solidFill>
                            <a:srgbClr val="000000"/>
                          </a:solidFill>
                          <a:latin typeface="宋体" panose="02010600030101010101" pitchFamily="2" charset="-122"/>
                          <a:cs typeface="宋体" panose="02010600030101010101" pitchFamily="2" charset="-122"/>
                        </a:rPr>
                        <a:t>21,000]</a:t>
                      </a:r>
                      <a:endPar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fontAlgn="auto">
                        <a:lnSpc>
                          <a:spcPct val="150000"/>
                        </a:lnSpc>
                        <a:buNone/>
                      </a:pPr>
                      <a:r>
                        <a:rPr lang="zh-CN" altLang="en-US" sz="1800" b="0">
                          <a:solidFill>
                            <a:srgbClr val="000000"/>
                          </a:solidFill>
                          <a:latin typeface="宋体" panose="02010600030101010101" pitchFamily="2" charset="-122"/>
                          <a:cs typeface="宋体" panose="02010600030101010101" pitchFamily="2" charset="-122"/>
                        </a:rPr>
                        <a:t>单位：元</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1526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rowSpan="3">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分类变量</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规格</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fontAlgn="auto">
                        <a:lnSpc>
                          <a:spcPct val="150000"/>
                        </a:lnSpc>
                        <a:buNone/>
                      </a:pP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fontAlgn="auto">
                        <a:lnSpc>
                          <a:spcPct val="150000"/>
                        </a:lnSpc>
                        <a:buNone/>
                      </a:pPr>
                      <a:r>
                        <a:rPr lang="zh-CN" altLang="en-US" sz="1800" b="0">
                          <a:solidFill>
                            <a:srgbClr val="000000"/>
                          </a:solidFill>
                          <a:latin typeface="宋体" panose="02010600030101010101" pitchFamily="2" charset="-122"/>
                          <a:cs typeface="宋体" panose="02010600030101010101" pitchFamily="2" charset="-122"/>
                        </a:rPr>
                        <a:t>包括</a:t>
                      </a:r>
                      <a:r>
                        <a:rPr lang="en-US" altLang="zh-CN" sz="1800" b="0">
                          <a:solidFill>
                            <a:srgbClr val="000000"/>
                          </a:solidFill>
                          <a:latin typeface="宋体" panose="02010600030101010101" pitchFamily="2" charset="-122"/>
                          <a:cs typeface="宋体" panose="02010600030101010101" pitchFamily="2" charset="-122"/>
                        </a:rPr>
                        <a:t>1</a:t>
                      </a:r>
                      <a:r>
                        <a:rPr lang="zh-CN" altLang="en-US" sz="1800" b="0">
                          <a:solidFill>
                            <a:srgbClr val="000000"/>
                          </a:solidFill>
                          <a:latin typeface="宋体" panose="02010600030101010101" pitchFamily="2" charset="-122"/>
                          <a:cs typeface="宋体" panose="02010600030101010101" pitchFamily="2" charset="-122"/>
                        </a:rPr>
                        <a:t>次、</a:t>
                      </a:r>
                      <a:r>
                        <a:rPr lang="en-US" altLang="zh-CN" sz="1800" b="0">
                          <a:solidFill>
                            <a:srgbClr val="000000"/>
                          </a:solidFill>
                          <a:latin typeface="宋体" panose="02010600030101010101" pitchFamily="2" charset="-122"/>
                          <a:cs typeface="宋体" panose="02010600030101010101" pitchFamily="2" charset="-122"/>
                        </a:rPr>
                        <a:t>1</a:t>
                      </a:r>
                      <a:r>
                        <a:rPr lang="zh-CN" altLang="en-US" sz="1800" b="0">
                          <a:solidFill>
                            <a:srgbClr val="000000"/>
                          </a:solidFill>
                          <a:latin typeface="宋体" panose="02010600030101010101" pitchFamily="2" charset="-122"/>
                          <a:cs typeface="宋体" panose="02010600030101010101" pitchFamily="2" charset="-122"/>
                        </a:rPr>
                        <a:t>季度、</a:t>
                      </a:r>
                      <a:r>
                        <a:rPr lang="en-US" altLang="zh-CN" sz="1800" b="0">
                          <a:solidFill>
                            <a:srgbClr val="000000"/>
                          </a:solidFill>
                          <a:latin typeface="宋体" panose="02010600030101010101" pitchFamily="2" charset="-122"/>
                          <a:cs typeface="宋体" panose="02010600030101010101" pitchFamily="2" charset="-122"/>
                        </a:rPr>
                        <a:t>1</a:t>
                      </a:r>
                      <a:r>
                        <a:rPr lang="zh-CN" altLang="en-US" sz="1800" b="0">
                          <a:solidFill>
                            <a:srgbClr val="000000"/>
                          </a:solidFill>
                          <a:latin typeface="宋体" panose="02010600030101010101" pitchFamily="2" charset="-122"/>
                          <a:cs typeface="宋体" panose="02010600030101010101" pitchFamily="2" charset="-122"/>
                        </a:rPr>
                        <a:t>月等</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43116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可用时间</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fontAlgn="auto">
                        <a:lnSpc>
                          <a:spcPct val="150000"/>
                        </a:lnSpc>
                        <a:buNone/>
                      </a:pP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fontAlgn="auto">
                        <a:lnSpc>
                          <a:spcPct val="150000"/>
                        </a:lnSpc>
                        <a:buNone/>
                      </a:pPr>
                      <a:r>
                        <a:rPr lang="zh-CN" altLang="en-US" sz="1800" b="0">
                          <a:solidFill>
                            <a:srgbClr val="000000"/>
                          </a:solidFill>
                          <a:latin typeface="宋体" panose="02010600030101010101" pitchFamily="2" charset="-122"/>
                          <a:cs typeface="宋体" panose="02010600030101010101" pitchFamily="2" charset="-122"/>
                        </a:rPr>
                        <a:t>如：周末法定节假日通用</a:t>
                      </a:r>
                      <a:r>
                        <a:rPr lang="en-US" altLang="zh-CN" sz="1800" b="0">
                          <a:solidFill>
                            <a:srgbClr val="000000"/>
                          </a:solidFill>
                          <a:latin typeface="宋体" panose="02010600030101010101" pitchFamily="2" charset="-122"/>
                          <a:cs typeface="宋体" panose="02010600030101010101" pitchFamily="2" charset="-122"/>
                        </a:rPr>
                        <a:t>09:00 - 22:00</a:t>
                      </a:r>
                      <a:endParaRPr lang="en-US" altLang="zh-CN"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43053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预约说明</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fontAlgn="auto">
                        <a:lnSpc>
                          <a:spcPct val="150000"/>
                        </a:lnSpc>
                        <a:buNone/>
                      </a:pP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fontAlgn="auto">
                        <a:lnSpc>
                          <a:spcPct val="150000"/>
                        </a:lnSpc>
                        <a:buNone/>
                      </a:pPr>
                      <a:r>
                        <a:rPr lang="zh-CN" altLang="en-US" sz="1800" b="0">
                          <a:solidFill>
                            <a:srgbClr val="000000"/>
                          </a:solidFill>
                          <a:latin typeface="宋体" panose="02010600030101010101" pitchFamily="2" charset="-122"/>
                          <a:cs typeface="宋体" panose="02010600030101010101" pitchFamily="2" charset="-122"/>
                        </a:rPr>
                        <a:t>包括请于消费前一天进行预约、请于消费前一小时进行预约等</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1526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rowSpan="3">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文本数据</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标题</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fontAlgn="auto">
                        <a:lnSpc>
                          <a:spcPct val="150000"/>
                        </a:lnSpc>
                        <a:buNone/>
                      </a:pP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fontAlgn="auto">
                        <a:lnSpc>
                          <a:spcPct val="150000"/>
                        </a:lnSpc>
                        <a:buNone/>
                      </a:pPr>
                      <a:r>
                        <a:rPr lang="zh-CN" altLang="en-US" sz="1800" b="0">
                          <a:solidFill>
                            <a:srgbClr val="000000"/>
                          </a:solidFill>
                          <a:latin typeface="宋体" panose="02010600030101010101" pitchFamily="2" charset="-122"/>
                          <a:cs typeface="宋体" panose="02010600030101010101" pitchFamily="2" charset="-122"/>
                        </a:rPr>
                        <a:t>如：</a:t>
                      </a:r>
                      <a:r>
                        <a:rPr lang="en-US" altLang="zh-CN" sz="1800" b="0">
                          <a:solidFill>
                            <a:srgbClr val="000000"/>
                          </a:solidFill>
                          <a:latin typeface="宋体" panose="02010600030101010101" pitchFamily="2" charset="-122"/>
                          <a:cs typeface="宋体" panose="02010600030101010101" pitchFamily="2" charset="-122"/>
                        </a:rPr>
                        <a:t>relax</a:t>
                      </a:r>
                      <a:r>
                        <a:rPr lang="zh-CN" altLang="en-US" sz="1800" b="0">
                          <a:solidFill>
                            <a:srgbClr val="000000"/>
                          </a:solidFill>
                          <a:latin typeface="宋体" panose="02010600030101010101" pitchFamily="2" charset="-122"/>
                          <a:cs typeface="宋体" panose="02010600030101010101" pitchFamily="2" charset="-122"/>
                        </a:rPr>
                        <a:t>瑞莱克斯时尚桌球</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43053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团购内容</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fontAlgn="auto">
                        <a:lnSpc>
                          <a:spcPct val="150000"/>
                        </a:lnSpc>
                        <a:buNone/>
                      </a:pP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fontAlgn="auto">
                        <a:lnSpc>
                          <a:spcPct val="150000"/>
                        </a:lnSpc>
                        <a:buNone/>
                      </a:pPr>
                      <a:r>
                        <a:rPr lang="zh-CN" altLang="en-US" sz="1800" b="0">
                          <a:solidFill>
                            <a:srgbClr val="000000"/>
                          </a:solidFill>
                          <a:latin typeface="宋体" panose="02010600030101010101" pitchFamily="2" charset="-122"/>
                          <a:cs typeface="宋体" panose="02010600030101010101" pitchFamily="2" charset="-122"/>
                        </a:rPr>
                        <a:t>如：健身周卡、单人单次体验卡等</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40386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温馨提示</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fontAlgn="auto">
                        <a:lnSpc>
                          <a:spcPct val="150000"/>
                        </a:lnSpc>
                        <a:buNone/>
                      </a:pP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fontAlgn="auto">
                        <a:lnSpc>
                          <a:spcPct val="150000"/>
                        </a:lnSpc>
                        <a:buNone/>
                      </a:pPr>
                      <a:r>
                        <a:rPr lang="zh-CN" altLang="en-US" sz="1800" b="0">
                          <a:solidFill>
                            <a:srgbClr val="000000"/>
                          </a:solidFill>
                          <a:latin typeface="宋体" panose="02010600030101010101" pitchFamily="2" charset="-122"/>
                          <a:cs typeface="宋体" panose="02010600030101010101" pitchFamily="2" charset="-122"/>
                        </a:rPr>
                        <a:t>商家对活动的补充说明</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43053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时间数据</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有效期</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fontAlgn="auto">
                        <a:lnSpc>
                          <a:spcPct val="150000"/>
                        </a:lnSpc>
                        <a:buNone/>
                      </a:pP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fontAlgn="auto">
                        <a:lnSpc>
                          <a:spcPct val="150000"/>
                        </a:lnSpc>
                        <a:buNone/>
                      </a:pPr>
                      <a:r>
                        <a:rPr lang="en-US" altLang="zh-CN" sz="1800" b="0">
                          <a:solidFill>
                            <a:srgbClr val="000000"/>
                          </a:solidFill>
                          <a:latin typeface="宋体" panose="02010600030101010101" pitchFamily="2" charset="-122"/>
                          <a:cs typeface="宋体" panose="02010600030101010101" pitchFamily="2" charset="-122"/>
                        </a:rPr>
                        <a:t>2016</a:t>
                      </a:r>
                      <a:r>
                        <a:rPr lang="zh-CN" altLang="en-US" sz="1800" b="0">
                          <a:solidFill>
                            <a:srgbClr val="000000"/>
                          </a:solidFill>
                          <a:latin typeface="宋体" panose="02010600030101010101" pitchFamily="2" charset="-122"/>
                          <a:cs typeface="宋体" panose="02010600030101010101" pitchFamily="2" charset="-122"/>
                        </a:rPr>
                        <a:t>年</a:t>
                      </a:r>
                      <a:r>
                        <a:rPr lang="en-US" altLang="zh-CN" sz="1800" b="0">
                          <a:solidFill>
                            <a:srgbClr val="000000"/>
                          </a:solidFill>
                          <a:latin typeface="宋体" panose="02010600030101010101" pitchFamily="2" charset="-122"/>
                          <a:cs typeface="宋体" panose="02010600030101010101" pitchFamily="2" charset="-122"/>
                        </a:rPr>
                        <a:t>03</a:t>
                      </a:r>
                      <a:r>
                        <a:rPr lang="zh-CN" altLang="en-US" sz="1800" b="0">
                          <a:solidFill>
                            <a:srgbClr val="000000"/>
                          </a:solidFill>
                          <a:latin typeface="宋体" panose="02010600030101010101" pitchFamily="2" charset="-122"/>
                          <a:cs typeface="宋体" panose="02010600030101010101" pitchFamily="2" charset="-122"/>
                        </a:rPr>
                        <a:t>月</a:t>
                      </a:r>
                      <a:r>
                        <a:rPr lang="en-US" altLang="zh-CN" sz="1800" b="0">
                          <a:solidFill>
                            <a:srgbClr val="000000"/>
                          </a:solidFill>
                          <a:latin typeface="宋体" panose="02010600030101010101" pitchFamily="2" charset="-122"/>
                          <a:cs typeface="宋体" panose="02010600030101010101" pitchFamily="2" charset="-122"/>
                        </a:rPr>
                        <a:t>18</a:t>
                      </a:r>
                      <a:r>
                        <a:rPr lang="zh-CN" altLang="en-US" sz="1800" b="0">
                          <a:solidFill>
                            <a:srgbClr val="000000"/>
                          </a:solidFill>
                          <a:latin typeface="宋体" panose="02010600030101010101" pitchFamily="2" charset="-122"/>
                          <a:cs typeface="宋体" panose="02010600030101010101" pitchFamily="2" charset="-122"/>
                        </a:rPr>
                        <a:t>日至</a:t>
                      </a:r>
                      <a:r>
                        <a:rPr lang="en-US" altLang="zh-CN" sz="1800" b="0">
                          <a:solidFill>
                            <a:srgbClr val="000000"/>
                          </a:solidFill>
                          <a:latin typeface="宋体" panose="02010600030101010101" pitchFamily="2" charset="-122"/>
                          <a:cs typeface="宋体" panose="02010600030101010101" pitchFamily="2" charset="-122"/>
                        </a:rPr>
                        <a:t>2017</a:t>
                      </a:r>
                      <a:r>
                        <a:rPr lang="zh-CN" altLang="en-US" sz="1800" b="0">
                          <a:solidFill>
                            <a:srgbClr val="000000"/>
                          </a:solidFill>
                          <a:latin typeface="宋体" panose="02010600030101010101" pitchFamily="2" charset="-122"/>
                          <a:cs typeface="宋体" panose="02010600030101010101" pitchFamily="2" charset="-122"/>
                        </a:rPr>
                        <a:t>年</a:t>
                      </a:r>
                      <a:r>
                        <a:rPr lang="en-US" altLang="zh-CN" sz="1800" b="0">
                          <a:solidFill>
                            <a:srgbClr val="000000"/>
                          </a:solidFill>
                          <a:latin typeface="宋体" panose="02010600030101010101" pitchFamily="2" charset="-122"/>
                          <a:cs typeface="宋体" panose="02010600030101010101" pitchFamily="2" charset="-122"/>
                        </a:rPr>
                        <a:t>08</a:t>
                      </a:r>
                      <a:r>
                        <a:rPr lang="zh-CN" altLang="en-US" sz="1800" b="0">
                          <a:solidFill>
                            <a:srgbClr val="000000"/>
                          </a:solidFill>
                          <a:latin typeface="宋体" panose="02010600030101010101" pitchFamily="2" charset="-122"/>
                          <a:cs typeface="宋体" panose="02010600030101010101" pitchFamily="2" charset="-122"/>
                        </a:rPr>
                        <a:t>月</a:t>
                      </a:r>
                      <a:r>
                        <a:rPr lang="en-US" altLang="zh-CN" sz="1800" b="0">
                          <a:solidFill>
                            <a:srgbClr val="000000"/>
                          </a:solidFill>
                          <a:latin typeface="宋体" panose="02010600030101010101" pitchFamily="2" charset="-122"/>
                          <a:cs typeface="宋体" panose="02010600030101010101" pitchFamily="2" charset="-122"/>
                        </a:rPr>
                        <a:t>11</a:t>
                      </a:r>
                      <a:r>
                        <a:rPr lang="zh-CN" altLang="en-US" sz="1800" b="0">
                          <a:solidFill>
                            <a:srgbClr val="000000"/>
                          </a:solidFill>
                          <a:latin typeface="宋体" panose="02010600030101010101" pitchFamily="2" charset="-122"/>
                          <a:cs typeface="宋体" panose="02010600030101010101" pitchFamily="2" charset="-122"/>
                        </a:rPr>
                        <a:t>日</a:t>
                      </a:r>
                      <a:endParaRPr lang="zh-CN"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39515" y="19685"/>
            <a:ext cx="4625975" cy="1117016"/>
            <a:chOff x="4388795" y="199351"/>
            <a:chExt cx="3414409" cy="1117331"/>
          </a:xfrm>
        </p:grpSpPr>
        <p:sp>
          <p:nvSpPr>
            <p:cNvPr id="5" name="矩形 4"/>
            <p:cNvSpPr/>
            <p:nvPr/>
          </p:nvSpPr>
          <p:spPr>
            <a:xfrm>
              <a:off x="4388795" y="496112"/>
              <a:ext cx="3414409" cy="62257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 name="文本框 2"/>
            <p:cNvSpPr txBox="1"/>
            <p:nvPr/>
          </p:nvSpPr>
          <p:spPr>
            <a:xfrm>
              <a:off x="5693922" y="199351"/>
              <a:ext cx="804156" cy="645342"/>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defRPr kumimoji="0" sz="5400" b="0" i="0" u="none" strike="noStrike" cap="none" spc="0" normalizeH="0" baseline="0">
                  <a:ln>
                    <a:noFill/>
                  </a:ln>
                  <a:solidFill>
                    <a:prstClr val="black"/>
                  </a:solidFill>
                  <a:effectLst/>
                  <a:uLnTx/>
                  <a:uFillTx/>
                  <a:latin typeface="Geometr415 Blk BT" panose="020B0802020204020303" pitchFamily="34" charset="0"/>
                  <a:ea typeface="微软雅黑" panose="020B050302020402020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rPr>
                <a:t>01</a:t>
              </a:r>
              <a:endParaRPr kumimoji="0" lang="zh-CN" altLang="en-US"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endParaRPr>
            </a:p>
          </p:txBody>
        </p:sp>
        <p:sp>
          <p:nvSpPr>
            <p:cNvPr id="4" name="文本框 3"/>
            <p:cNvSpPr txBox="1"/>
            <p:nvPr/>
          </p:nvSpPr>
          <p:spPr>
            <a:xfrm>
              <a:off x="4507151" y="794565"/>
              <a:ext cx="3177700" cy="522117"/>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a:sym typeface="+mn-ea"/>
                </a:rPr>
                <a:t>数据预处理</a:t>
              </a:r>
              <a:endParaRPr lang="zh-CN" altLang="en-US" sz="2800" dirty="0">
                <a:sym typeface="+mn-ea"/>
              </a:endParaRPr>
            </a:p>
          </p:txBody>
        </p:sp>
      </p:grpSp>
      <p:graphicFrame>
        <p:nvGraphicFramePr>
          <p:cNvPr id="2" name="表格 -1"/>
          <p:cNvGraphicFramePr/>
          <p:nvPr/>
        </p:nvGraphicFramePr>
        <p:xfrm>
          <a:off x="828040" y="1334770"/>
          <a:ext cx="3925570" cy="4749800"/>
        </p:xfrm>
        <a:graphic>
          <a:graphicData uri="http://schemas.openxmlformats.org/drawingml/2006/table">
            <a:tbl>
              <a:tblPr firstRow="1" bandRow="1">
                <a:tableStyleId>{5C22544A-7EE6-4342-B048-85BDC9FD1C3A}</a:tableStyleId>
              </a:tblPr>
              <a:tblGrid>
                <a:gridCol w="1402715"/>
                <a:gridCol w="1109345"/>
                <a:gridCol w="1413510"/>
              </a:tblGrid>
              <a:tr h="411480">
                <a:tc gridSpan="2">
                  <a:txBody>
                    <a:bodyPr/>
                    <a:lstStyle/>
                    <a:p>
                      <a:pPr indent="0" algn="ctr" fontAlgn="auto">
                        <a:lnSpc>
                          <a:spcPct val="150000"/>
                        </a:lnSpc>
                        <a:buNone/>
                      </a:pPr>
                      <a:r>
                        <a:rPr lang="zh-CN" altLang="en-US" sz="1800" b="0">
                          <a:solidFill>
                            <a:srgbClr val="FFFFFF"/>
                          </a:solidFill>
                          <a:highlight>
                            <a:srgbClr val="2F75B5"/>
                          </a:highlight>
                          <a:latin typeface="宋体" panose="02010600030101010101" pitchFamily="2" charset="-122"/>
                          <a:cs typeface="宋体" panose="02010600030101010101" pitchFamily="2" charset="-122"/>
                        </a:rPr>
                        <a:t>变量类型</a:t>
                      </a:r>
                      <a:endParaRPr lang="zh-CN" altLang="en-US" sz="1800" b="0">
                        <a:solidFill>
                          <a:srgbClr val="FFFFFF"/>
                        </a:solidFill>
                        <a:highlight>
                          <a:srgbClr val="2F75B5"/>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2F75B5"/>
                    </a:solidFill>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a:txBody>
                    <a:bodyPr/>
                    <a:lstStyle/>
                    <a:p>
                      <a:pPr indent="0" algn="ctr" fontAlgn="auto">
                        <a:lnSpc>
                          <a:spcPct val="150000"/>
                        </a:lnSpc>
                        <a:buNone/>
                      </a:pPr>
                      <a:r>
                        <a:rPr lang="zh-CN" altLang="en-US" sz="1800" b="0">
                          <a:solidFill>
                            <a:srgbClr val="FFFFFF"/>
                          </a:solidFill>
                          <a:highlight>
                            <a:srgbClr val="2F75B5"/>
                          </a:highlight>
                          <a:latin typeface="宋体" panose="02010600030101010101" pitchFamily="2" charset="-122"/>
                          <a:cs typeface="宋体" panose="02010600030101010101" pitchFamily="2" charset="-122"/>
                        </a:rPr>
                        <a:t>变量名</a:t>
                      </a:r>
                      <a:endParaRPr lang="zh-CN" altLang="en-US" sz="1800" b="0">
                        <a:solidFill>
                          <a:srgbClr val="FFFFFF"/>
                        </a:solidFill>
                        <a:highlight>
                          <a:srgbClr val="2F75B5"/>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2F75B5"/>
                    </a:solidFill>
                  </a:tcPr>
                </a:tc>
              </a:tr>
              <a:tr h="215265">
                <a:tc gridSpan="2">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因变量</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团购数</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215265">
                <a:tc rowSpan="10">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自变量</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rowSpan="3">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连续变量</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gn="ctr" fontAlgn="auto">
                        <a:lnSpc>
                          <a:spcPct val="150000"/>
                        </a:lnSpc>
                        <a:buNone/>
                      </a:pPr>
                      <a:r>
                        <a:rPr lang="zh-CN" altLang="en-US" sz="1800" b="1">
                          <a:solidFill>
                            <a:srgbClr val="C00000"/>
                          </a:solidFill>
                          <a:highlight>
                            <a:srgbClr val="DDEBF7"/>
                          </a:highlight>
                          <a:latin typeface="宋体" panose="02010600030101010101" pitchFamily="2" charset="-122"/>
                          <a:cs typeface="宋体" panose="02010600030101010101" pitchFamily="2" charset="-122"/>
                        </a:rPr>
                        <a:t>评分</a:t>
                      </a:r>
                      <a:endParaRPr lang="zh-CN" altLang="en-US" sz="1800" b="1">
                        <a:solidFill>
                          <a:srgbClr val="C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21526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fontAlgn="auto">
                        <a:lnSpc>
                          <a:spcPct val="150000"/>
                        </a:lnSpc>
                        <a:buNone/>
                      </a:pPr>
                      <a:r>
                        <a:rPr lang="zh-CN" altLang="en-US" sz="1800" b="1">
                          <a:solidFill>
                            <a:srgbClr val="C00000"/>
                          </a:solidFill>
                          <a:highlight>
                            <a:srgbClr val="DDEBF7"/>
                          </a:highlight>
                          <a:latin typeface="宋体" panose="02010600030101010101" pitchFamily="2" charset="-122"/>
                          <a:cs typeface="宋体" panose="02010600030101010101" pitchFamily="2" charset="-122"/>
                        </a:rPr>
                        <a:t>评论数</a:t>
                      </a:r>
                      <a:endParaRPr lang="zh-CN" altLang="en-US" sz="1800" b="1">
                        <a:solidFill>
                          <a:srgbClr val="C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41148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ctr" fontAlgn="auto">
                        <a:lnSpc>
                          <a:spcPct val="150000"/>
                        </a:lnSpc>
                        <a:buNone/>
                      </a:pPr>
                      <a:r>
                        <a:rPr lang="zh-CN" altLang="en-US" sz="1800" b="1">
                          <a:solidFill>
                            <a:srgbClr val="C00000"/>
                          </a:solidFill>
                          <a:highlight>
                            <a:srgbClr val="DDEBF7"/>
                          </a:highlight>
                          <a:latin typeface="宋体" panose="02010600030101010101" pitchFamily="2" charset="-122"/>
                          <a:cs typeface="宋体" panose="02010600030101010101" pitchFamily="2" charset="-122"/>
                        </a:rPr>
                        <a:t>团购价格</a:t>
                      </a:r>
                      <a:endParaRPr lang="zh-CN" altLang="en-US" sz="1800" b="1">
                        <a:solidFill>
                          <a:srgbClr val="C00000"/>
                        </a:solidFill>
                        <a:highlight>
                          <a:srgbClr val="DDEBF7"/>
                        </a:highlight>
                        <a:latin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21526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rowSpan="3">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分类变量</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gn="ctr" fontAlgn="auto">
                        <a:lnSpc>
                          <a:spcPct val="150000"/>
                        </a:lnSpc>
                        <a:buNone/>
                      </a:pPr>
                      <a:r>
                        <a:rPr lang="zh-CN" altLang="en-US" sz="1800" b="1">
                          <a:solidFill>
                            <a:srgbClr val="C00000"/>
                          </a:solidFill>
                          <a:highlight>
                            <a:srgbClr val="DDEBF7"/>
                          </a:highlight>
                          <a:latin typeface="宋体" panose="02010600030101010101" pitchFamily="2" charset="-122"/>
                          <a:cs typeface="宋体" panose="02010600030101010101" pitchFamily="2" charset="-122"/>
                        </a:rPr>
                        <a:t>规格</a:t>
                      </a:r>
                      <a:endParaRPr lang="zh-CN" altLang="en-US" sz="1800" b="1">
                        <a:solidFill>
                          <a:srgbClr val="C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43116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可用时间</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43053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预约说明</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21526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rowSpan="3">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文本数据</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标题</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43053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fontAlgn="auto">
                        <a:lnSpc>
                          <a:spcPct val="150000"/>
                        </a:lnSpc>
                        <a:buNone/>
                      </a:pPr>
                      <a:r>
                        <a:rPr lang="zh-CN" altLang="en-US" sz="1800" b="1">
                          <a:solidFill>
                            <a:srgbClr val="C00000"/>
                          </a:solidFill>
                          <a:highlight>
                            <a:srgbClr val="DDEBF7"/>
                          </a:highlight>
                          <a:latin typeface="宋体" panose="02010600030101010101" pitchFamily="2" charset="-122"/>
                          <a:cs typeface="宋体" panose="02010600030101010101" pitchFamily="2" charset="-122"/>
                        </a:rPr>
                        <a:t>团购内容</a:t>
                      </a:r>
                      <a:endParaRPr lang="zh-CN" altLang="en-US" sz="1800" b="1">
                        <a:solidFill>
                          <a:srgbClr val="C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40386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温馨提示</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43053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时间数据</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有效期</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bl>
          </a:graphicData>
        </a:graphic>
      </p:graphicFrame>
      <p:sp>
        <p:nvSpPr>
          <p:cNvPr id="13" name="文本框 12"/>
          <p:cNvSpPr txBox="1"/>
          <p:nvPr/>
        </p:nvSpPr>
        <p:spPr>
          <a:xfrm>
            <a:off x="5507990" y="1477645"/>
            <a:ext cx="5581650" cy="706755"/>
          </a:xfrm>
          <a:prstGeom prst="rect">
            <a:avLst/>
          </a:prstGeom>
          <a:noFill/>
        </p:spPr>
        <p:txBody>
          <a:bodyPr wrap="square" rtlCol="0" anchor="t">
            <a:spAutoFit/>
          </a:bodyPr>
          <a:lstStyle/>
          <a:p>
            <a:r>
              <a:rPr lang="en-US" altLang="zh-CN" sz="2000" dirty="0">
                <a:sym typeface="+mn-ea"/>
              </a:rPr>
              <a:t>1</a:t>
            </a:r>
            <a:r>
              <a:rPr lang="zh-CN" altLang="en-US" sz="2000" dirty="0">
                <a:sym typeface="+mn-ea"/>
              </a:rPr>
              <a:t>）评分、评论数</a:t>
            </a:r>
            <a:r>
              <a:rPr lang="zh-CN" sz="2000" dirty="0">
                <a:sym typeface="+mn-ea"/>
              </a:rPr>
              <a:t>、</a:t>
            </a:r>
            <a:r>
              <a:rPr lang="zh-CN" altLang="en-US" sz="2000" dirty="0">
                <a:sym typeface="+mn-ea"/>
              </a:rPr>
              <a:t>规格</a:t>
            </a:r>
            <a:r>
              <a:rPr lang="zh-CN" sz="2000" dirty="0">
                <a:sym typeface="+mn-ea"/>
              </a:rPr>
              <a:t>、</a:t>
            </a:r>
            <a:r>
              <a:rPr lang="zh-CN" altLang="en-US" sz="2000" dirty="0">
                <a:sym typeface="+mn-ea"/>
              </a:rPr>
              <a:t>团购价格</a:t>
            </a:r>
            <a:r>
              <a:rPr lang="zh-CN" sz="2000" dirty="0">
                <a:sym typeface="+mn-ea"/>
              </a:rPr>
              <a:t>、</a:t>
            </a:r>
            <a:r>
              <a:rPr lang="zh-CN" altLang="en-US" sz="2000" dirty="0">
                <a:sym typeface="+mn-ea"/>
              </a:rPr>
              <a:t>团购内容全部缺失，删除掉</a:t>
            </a:r>
            <a:r>
              <a:rPr lang="en-US" altLang="zh-CN" sz="2000" dirty="0">
                <a:sym typeface="+mn-ea"/>
              </a:rPr>
              <a:t>64</a:t>
            </a:r>
            <a:r>
              <a:rPr lang="zh-CN" altLang="en-US" sz="2000" dirty="0">
                <a:sym typeface="+mn-ea"/>
              </a:rPr>
              <a:t>条这样的“五无”的行。</a:t>
            </a:r>
            <a:endParaRPr lang="zh-CN" altLang="en-US" sz="2000" dirty="0">
              <a:sym typeface="+mn-ea"/>
            </a:endParaRP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39515" y="19685"/>
            <a:ext cx="4625975" cy="1117016"/>
            <a:chOff x="4388795" y="199351"/>
            <a:chExt cx="3414409" cy="1117331"/>
          </a:xfrm>
        </p:grpSpPr>
        <p:sp>
          <p:nvSpPr>
            <p:cNvPr id="5" name="矩形 4"/>
            <p:cNvSpPr/>
            <p:nvPr/>
          </p:nvSpPr>
          <p:spPr>
            <a:xfrm>
              <a:off x="4388795" y="496112"/>
              <a:ext cx="3414409" cy="62257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 name="文本框 2"/>
            <p:cNvSpPr txBox="1"/>
            <p:nvPr/>
          </p:nvSpPr>
          <p:spPr>
            <a:xfrm>
              <a:off x="5693922" y="199351"/>
              <a:ext cx="804156" cy="645342"/>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defRPr kumimoji="0" sz="5400" b="0" i="0" u="none" strike="noStrike" cap="none" spc="0" normalizeH="0" baseline="0">
                  <a:ln>
                    <a:noFill/>
                  </a:ln>
                  <a:solidFill>
                    <a:prstClr val="black"/>
                  </a:solidFill>
                  <a:effectLst/>
                  <a:uLnTx/>
                  <a:uFillTx/>
                  <a:latin typeface="Geometr415 Blk BT" panose="020B0802020204020303" pitchFamily="34" charset="0"/>
                  <a:ea typeface="微软雅黑" panose="020B050302020402020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rPr>
                <a:t>01</a:t>
              </a:r>
              <a:endParaRPr kumimoji="0" lang="zh-CN" altLang="en-US"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endParaRPr>
            </a:p>
          </p:txBody>
        </p:sp>
        <p:sp>
          <p:nvSpPr>
            <p:cNvPr id="4" name="文本框 3"/>
            <p:cNvSpPr txBox="1"/>
            <p:nvPr/>
          </p:nvSpPr>
          <p:spPr>
            <a:xfrm>
              <a:off x="4507151" y="794565"/>
              <a:ext cx="3177700" cy="522117"/>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a:sym typeface="+mn-ea"/>
                </a:rPr>
                <a:t>数据预处理</a:t>
              </a:r>
              <a:endParaRPr lang="zh-CN" altLang="en-US" sz="2800" dirty="0">
                <a:sym typeface="+mn-ea"/>
              </a:endParaRPr>
            </a:p>
          </p:txBody>
        </p:sp>
      </p:grpSp>
      <p:graphicFrame>
        <p:nvGraphicFramePr>
          <p:cNvPr id="7" name="表格 -1"/>
          <p:cNvGraphicFramePr/>
          <p:nvPr/>
        </p:nvGraphicFramePr>
        <p:xfrm>
          <a:off x="828040" y="1334770"/>
          <a:ext cx="3925570" cy="4749800"/>
        </p:xfrm>
        <a:graphic>
          <a:graphicData uri="http://schemas.openxmlformats.org/drawingml/2006/table">
            <a:tbl>
              <a:tblPr firstRow="1" bandRow="1">
                <a:tableStyleId>{5C22544A-7EE6-4342-B048-85BDC9FD1C3A}</a:tableStyleId>
              </a:tblPr>
              <a:tblGrid>
                <a:gridCol w="1402715"/>
                <a:gridCol w="1109345"/>
                <a:gridCol w="1413510"/>
              </a:tblGrid>
              <a:tr h="411480">
                <a:tc gridSpan="2">
                  <a:txBody>
                    <a:bodyPr/>
                    <a:lstStyle/>
                    <a:p>
                      <a:pPr indent="0" algn="ctr" fontAlgn="auto">
                        <a:lnSpc>
                          <a:spcPct val="150000"/>
                        </a:lnSpc>
                        <a:buNone/>
                      </a:pPr>
                      <a:r>
                        <a:rPr lang="zh-CN" altLang="en-US" sz="1800" b="0">
                          <a:solidFill>
                            <a:srgbClr val="FFFFFF"/>
                          </a:solidFill>
                          <a:highlight>
                            <a:srgbClr val="2F75B5"/>
                          </a:highlight>
                          <a:latin typeface="宋体" panose="02010600030101010101" pitchFamily="2" charset="-122"/>
                          <a:cs typeface="宋体" panose="02010600030101010101" pitchFamily="2" charset="-122"/>
                        </a:rPr>
                        <a:t>变量类型</a:t>
                      </a:r>
                      <a:endParaRPr lang="zh-CN" altLang="en-US" sz="1800" b="0">
                        <a:solidFill>
                          <a:srgbClr val="FFFFFF"/>
                        </a:solidFill>
                        <a:highlight>
                          <a:srgbClr val="2F75B5"/>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2F75B5"/>
                    </a:solidFill>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a:txBody>
                    <a:bodyPr/>
                    <a:lstStyle/>
                    <a:p>
                      <a:pPr indent="0" algn="ctr" fontAlgn="auto">
                        <a:lnSpc>
                          <a:spcPct val="150000"/>
                        </a:lnSpc>
                        <a:buNone/>
                      </a:pPr>
                      <a:r>
                        <a:rPr lang="zh-CN" altLang="en-US" sz="1800" b="0">
                          <a:solidFill>
                            <a:srgbClr val="FFFFFF"/>
                          </a:solidFill>
                          <a:highlight>
                            <a:srgbClr val="2F75B5"/>
                          </a:highlight>
                          <a:latin typeface="宋体" panose="02010600030101010101" pitchFamily="2" charset="-122"/>
                          <a:cs typeface="宋体" panose="02010600030101010101" pitchFamily="2" charset="-122"/>
                        </a:rPr>
                        <a:t>变量名</a:t>
                      </a:r>
                      <a:endParaRPr lang="zh-CN" altLang="en-US" sz="1800" b="0">
                        <a:solidFill>
                          <a:srgbClr val="FFFFFF"/>
                        </a:solidFill>
                        <a:highlight>
                          <a:srgbClr val="2F75B5"/>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2F75B5"/>
                    </a:solidFill>
                  </a:tcPr>
                </a:tc>
              </a:tr>
              <a:tr h="215265">
                <a:tc gridSpan="2">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因变量</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团购数</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215265">
                <a:tc rowSpan="10">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自变量</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rowSpan="3">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连续变量</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gn="ctr" fontAlgn="auto">
                        <a:lnSpc>
                          <a:spcPct val="150000"/>
                        </a:lnSpc>
                        <a:buNone/>
                      </a:pPr>
                      <a:r>
                        <a:rPr lang="zh-CN" altLang="en-US" sz="1800" b="1">
                          <a:solidFill>
                            <a:srgbClr val="C00000"/>
                          </a:solidFill>
                          <a:highlight>
                            <a:srgbClr val="DDEBF7"/>
                          </a:highlight>
                          <a:latin typeface="宋体" panose="02010600030101010101" pitchFamily="2" charset="-122"/>
                          <a:cs typeface="宋体" panose="02010600030101010101" pitchFamily="2" charset="-122"/>
                        </a:rPr>
                        <a:t>评分</a:t>
                      </a:r>
                      <a:endParaRPr lang="zh-CN" altLang="en-US" sz="1800" b="1">
                        <a:solidFill>
                          <a:srgbClr val="C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21526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fontAlgn="auto">
                        <a:lnSpc>
                          <a:spcPct val="150000"/>
                        </a:lnSpc>
                        <a:buNone/>
                      </a:pPr>
                      <a:r>
                        <a:rPr lang="zh-CN" altLang="en-US" sz="1800" b="0">
                          <a:solidFill>
                            <a:schemeClr val="tx1"/>
                          </a:solidFill>
                          <a:highlight>
                            <a:srgbClr val="DDEBF7"/>
                          </a:highlight>
                          <a:latin typeface="宋体" panose="02010600030101010101" pitchFamily="2" charset="-122"/>
                          <a:cs typeface="宋体" panose="02010600030101010101" pitchFamily="2" charset="-122"/>
                        </a:rPr>
                        <a:t>评论数</a:t>
                      </a:r>
                      <a:endParaRPr lang="zh-CN" altLang="en-US" sz="1800" b="0">
                        <a:solidFill>
                          <a:schemeClr val="tx1"/>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41148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ctr" fontAlgn="auto">
                        <a:lnSpc>
                          <a:spcPct val="150000"/>
                        </a:lnSpc>
                        <a:buNone/>
                      </a:pPr>
                      <a:r>
                        <a:rPr lang="zh-CN" altLang="en-US" sz="1800" b="1">
                          <a:solidFill>
                            <a:srgbClr val="C00000"/>
                          </a:solidFill>
                          <a:highlight>
                            <a:srgbClr val="DDEBF7"/>
                          </a:highlight>
                          <a:latin typeface="宋体" panose="02010600030101010101" pitchFamily="2" charset="-122"/>
                          <a:cs typeface="宋体" panose="02010600030101010101" pitchFamily="2" charset="-122"/>
                        </a:rPr>
                        <a:t>团购价格</a:t>
                      </a:r>
                      <a:endParaRPr lang="zh-CN" altLang="en-US" sz="1800" b="1">
                        <a:solidFill>
                          <a:srgbClr val="C00000"/>
                        </a:solidFill>
                        <a:highlight>
                          <a:srgbClr val="DDEBF7"/>
                        </a:highlight>
                        <a:latin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21526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rowSpan="3">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分类变量</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gn="ctr" fontAlgn="auto">
                        <a:lnSpc>
                          <a:spcPct val="150000"/>
                        </a:lnSpc>
                        <a:buNone/>
                      </a:pPr>
                      <a:r>
                        <a:rPr lang="zh-CN" altLang="en-US" sz="1800" b="0">
                          <a:solidFill>
                            <a:schemeClr val="tx1"/>
                          </a:solidFill>
                          <a:highlight>
                            <a:srgbClr val="DDEBF7"/>
                          </a:highlight>
                          <a:latin typeface="宋体" panose="02010600030101010101" pitchFamily="2" charset="-122"/>
                          <a:cs typeface="宋体" panose="02010600030101010101" pitchFamily="2" charset="-122"/>
                        </a:rPr>
                        <a:t>规格</a:t>
                      </a:r>
                      <a:endParaRPr lang="zh-CN" altLang="en-US" sz="1800" b="0">
                        <a:solidFill>
                          <a:schemeClr val="tx1"/>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43116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fontAlgn="auto">
                        <a:lnSpc>
                          <a:spcPct val="150000"/>
                        </a:lnSpc>
                        <a:buNone/>
                      </a:pPr>
                      <a:r>
                        <a:rPr lang="zh-CN" altLang="en-US" sz="1800" b="0">
                          <a:solidFill>
                            <a:schemeClr val="tx1"/>
                          </a:solidFill>
                          <a:highlight>
                            <a:srgbClr val="DDEBF7"/>
                          </a:highlight>
                          <a:latin typeface="宋体" panose="02010600030101010101" pitchFamily="2" charset="-122"/>
                          <a:cs typeface="宋体" panose="02010600030101010101" pitchFamily="2" charset="-122"/>
                        </a:rPr>
                        <a:t>可用时间</a:t>
                      </a:r>
                      <a:endParaRPr lang="zh-CN" altLang="en-US" sz="1800" b="0">
                        <a:solidFill>
                          <a:schemeClr val="tx1"/>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43053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ctr" fontAlgn="auto">
                        <a:lnSpc>
                          <a:spcPct val="150000"/>
                        </a:lnSpc>
                        <a:buNone/>
                      </a:pPr>
                      <a:r>
                        <a:rPr lang="zh-CN" altLang="en-US" sz="1800" b="0">
                          <a:solidFill>
                            <a:schemeClr val="tx1"/>
                          </a:solidFill>
                          <a:highlight>
                            <a:srgbClr val="DDEBF7"/>
                          </a:highlight>
                          <a:latin typeface="宋体" panose="02010600030101010101" pitchFamily="2" charset="-122"/>
                          <a:cs typeface="宋体" panose="02010600030101010101" pitchFamily="2" charset="-122"/>
                        </a:rPr>
                        <a:t>预约说明</a:t>
                      </a:r>
                      <a:endParaRPr lang="zh-CN" altLang="en-US" sz="1800" b="0">
                        <a:solidFill>
                          <a:schemeClr val="tx1"/>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21526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rowSpan="3">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文本数据</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gn="ctr" fontAlgn="auto">
                        <a:lnSpc>
                          <a:spcPct val="150000"/>
                        </a:lnSpc>
                        <a:buNone/>
                      </a:pPr>
                      <a:r>
                        <a:rPr lang="zh-CN" altLang="en-US" sz="1800" b="0">
                          <a:solidFill>
                            <a:schemeClr val="tx1"/>
                          </a:solidFill>
                          <a:highlight>
                            <a:srgbClr val="DDEBF7"/>
                          </a:highlight>
                          <a:latin typeface="宋体" panose="02010600030101010101" pitchFamily="2" charset="-122"/>
                          <a:cs typeface="宋体" panose="02010600030101010101" pitchFamily="2" charset="-122"/>
                        </a:rPr>
                        <a:t>标题</a:t>
                      </a:r>
                      <a:endParaRPr lang="zh-CN" altLang="en-US" sz="1800" b="0">
                        <a:solidFill>
                          <a:schemeClr val="tx1"/>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43053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fontAlgn="auto">
                        <a:lnSpc>
                          <a:spcPct val="150000"/>
                        </a:lnSpc>
                        <a:buNone/>
                      </a:pPr>
                      <a:r>
                        <a:rPr lang="zh-CN" altLang="en-US" sz="1800" b="0">
                          <a:solidFill>
                            <a:schemeClr val="tx1"/>
                          </a:solidFill>
                          <a:highlight>
                            <a:srgbClr val="DDEBF7"/>
                          </a:highlight>
                          <a:latin typeface="宋体" panose="02010600030101010101" pitchFamily="2" charset="-122"/>
                          <a:cs typeface="宋体" panose="02010600030101010101" pitchFamily="2" charset="-122"/>
                        </a:rPr>
                        <a:t>团购内容</a:t>
                      </a:r>
                      <a:endParaRPr lang="zh-CN" altLang="en-US" sz="1800" b="0">
                        <a:solidFill>
                          <a:schemeClr val="tx1"/>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40386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ctr" fontAlgn="auto">
                        <a:lnSpc>
                          <a:spcPct val="150000"/>
                        </a:lnSpc>
                        <a:buNone/>
                      </a:pPr>
                      <a:r>
                        <a:rPr lang="zh-CN" altLang="en-US" sz="1800" b="0">
                          <a:solidFill>
                            <a:schemeClr val="tx1"/>
                          </a:solidFill>
                          <a:highlight>
                            <a:srgbClr val="DDEBF7"/>
                          </a:highlight>
                          <a:latin typeface="宋体" panose="02010600030101010101" pitchFamily="2" charset="-122"/>
                          <a:cs typeface="宋体" panose="02010600030101010101" pitchFamily="2" charset="-122"/>
                        </a:rPr>
                        <a:t>温馨提示</a:t>
                      </a:r>
                      <a:endParaRPr lang="zh-CN" altLang="en-US" sz="1800" b="0">
                        <a:solidFill>
                          <a:schemeClr val="tx1"/>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43053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时间数据</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有效期</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bl>
          </a:graphicData>
        </a:graphic>
      </p:graphicFrame>
      <p:sp>
        <p:nvSpPr>
          <p:cNvPr id="13" name="文本框 12"/>
          <p:cNvSpPr txBox="1"/>
          <p:nvPr/>
        </p:nvSpPr>
        <p:spPr>
          <a:xfrm>
            <a:off x="5507990" y="1477645"/>
            <a:ext cx="5581650" cy="3169285"/>
          </a:xfrm>
          <a:prstGeom prst="rect">
            <a:avLst/>
          </a:prstGeom>
          <a:noFill/>
        </p:spPr>
        <p:txBody>
          <a:bodyPr wrap="square" rtlCol="0" anchor="t">
            <a:spAutoFit/>
          </a:bodyPr>
          <a:lstStyle/>
          <a:p>
            <a:r>
              <a:rPr lang="en-US" altLang="zh-CN" sz="2000" dirty="0">
                <a:sym typeface="+mn-ea"/>
              </a:rPr>
              <a:t>1</a:t>
            </a:r>
            <a:r>
              <a:rPr lang="zh-CN" altLang="en-US" sz="2000" dirty="0">
                <a:sym typeface="+mn-ea"/>
              </a:rPr>
              <a:t>）评分、评论数</a:t>
            </a:r>
            <a:r>
              <a:rPr lang="zh-CN" sz="2000" dirty="0">
                <a:sym typeface="+mn-ea"/>
              </a:rPr>
              <a:t>、</a:t>
            </a:r>
            <a:r>
              <a:rPr lang="zh-CN" altLang="en-US" sz="2000" dirty="0">
                <a:sym typeface="+mn-ea"/>
              </a:rPr>
              <a:t>规格</a:t>
            </a:r>
            <a:r>
              <a:rPr lang="zh-CN" sz="2000" dirty="0">
                <a:sym typeface="+mn-ea"/>
              </a:rPr>
              <a:t>、</a:t>
            </a:r>
            <a:r>
              <a:rPr lang="zh-CN" altLang="en-US" sz="2000" dirty="0">
                <a:sym typeface="+mn-ea"/>
              </a:rPr>
              <a:t>团购价格</a:t>
            </a:r>
            <a:r>
              <a:rPr lang="zh-CN" sz="2000" dirty="0">
                <a:sym typeface="+mn-ea"/>
              </a:rPr>
              <a:t>、</a:t>
            </a:r>
            <a:r>
              <a:rPr lang="zh-CN" altLang="en-US" sz="2000" dirty="0">
                <a:sym typeface="+mn-ea"/>
              </a:rPr>
              <a:t>团购内容全部缺失，删除掉</a:t>
            </a:r>
            <a:r>
              <a:rPr lang="en-US" altLang="zh-CN" sz="2000" dirty="0">
                <a:sym typeface="+mn-ea"/>
              </a:rPr>
              <a:t>64</a:t>
            </a:r>
            <a:r>
              <a:rPr lang="zh-CN" altLang="en-US" sz="2000" dirty="0">
                <a:sym typeface="+mn-ea"/>
              </a:rPr>
              <a:t>条这样的“五无”的行。</a:t>
            </a:r>
            <a:endParaRPr lang="zh-CN" altLang="en-US" sz="2000" dirty="0">
              <a:sym typeface="+mn-ea"/>
            </a:endParaRPr>
          </a:p>
          <a:p>
            <a:endParaRPr lang="zh-CN" altLang="en-US" sz="2000" dirty="0">
              <a:sym typeface="+mn-ea"/>
            </a:endParaRPr>
          </a:p>
          <a:p>
            <a:r>
              <a:rPr lang="en-US" altLang="zh-CN" sz="2000" dirty="0">
                <a:sym typeface="+mn-ea"/>
              </a:rPr>
              <a:t>2</a:t>
            </a:r>
            <a:r>
              <a:rPr lang="zh-CN" altLang="en-US" sz="2000" dirty="0">
                <a:sym typeface="+mn-ea"/>
              </a:rPr>
              <a:t>）连续变量“评分”、“价格”的缺失数据  </a:t>
            </a:r>
            <a:r>
              <a:rPr lang="en-US" altLang="zh-CN" sz="2000" dirty="0">
                <a:sym typeface="+mn-ea"/>
              </a:rPr>
              <a:t>&lt;-  </a:t>
            </a:r>
            <a:r>
              <a:rPr lang="zh-CN" altLang="en-US" sz="2000" dirty="0">
                <a:sym typeface="+mn-ea"/>
              </a:rPr>
              <a:t>其他有效数据的均值</a:t>
            </a:r>
            <a:endParaRPr lang="zh-CN" altLang="en-US" sz="2000" dirty="0">
              <a:sym typeface="+mn-ea"/>
            </a:endParaRPr>
          </a:p>
          <a:p>
            <a:endParaRPr lang="zh-CN" altLang="en-US" sz="2000" dirty="0">
              <a:sym typeface="+mn-ea"/>
            </a:endParaRPr>
          </a:p>
          <a:p>
            <a:endParaRPr lang="en-US" altLang="zh-CN" sz="2000" dirty="0"/>
          </a:p>
          <a:p>
            <a:endParaRPr lang="zh-CN" altLang="en-US" sz="2000" dirty="0">
              <a:sym typeface="+mn-ea"/>
            </a:endParaRPr>
          </a:p>
          <a:p>
            <a:endParaRPr lang="zh-CN" altLang="en-US" sz="2000" dirty="0">
              <a:sym typeface="+mn-ea"/>
            </a:endParaRPr>
          </a:p>
          <a:p>
            <a:endParaRPr lang="zh-CN" altLang="en-US" sz="2000" dirty="0">
              <a:sym typeface="+mn-ea"/>
            </a:endParaRPr>
          </a:p>
        </p:txBody>
      </p:sp>
      <p:cxnSp>
        <p:nvCxnSpPr>
          <p:cNvPr id="2" name="直接箭头连接符 1"/>
          <p:cNvCxnSpPr/>
          <p:nvPr/>
        </p:nvCxnSpPr>
        <p:spPr>
          <a:xfrm flipH="1" flipV="1">
            <a:off x="4789170" y="2390775"/>
            <a:ext cx="673100" cy="19367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H="1">
            <a:off x="4789170" y="2664460"/>
            <a:ext cx="718820" cy="53594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39515" y="19685"/>
            <a:ext cx="4625975" cy="1117016"/>
            <a:chOff x="4388795" y="199351"/>
            <a:chExt cx="3414409" cy="1117331"/>
          </a:xfrm>
        </p:grpSpPr>
        <p:sp>
          <p:nvSpPr>
            <p:cNvPr id="5" name="矩形 4"/>
            <p:cNvSpPr/>
            <p:nvPr/>
          </p:nvSpPr>
          <p:spPr>
            <a:xfrm>
              <a:off x="4388795" y="496112"/>
              <a:ext cx="3414409" cy="62257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 name="文本框 2"/>
            <p:cNvSpPr txBox="1"/>
            <p:nvPr/>
          </p:nvSpPr>
          <p:spPr>
            <a:xfrm>
              <a:off x="5693922" y="199351"/>
              <a:ext cx="804156" cy="645342"/>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defRPr kumimoji="0" sz="5400" b="0" i="0" u="none" strike="noStrike" cap="none" spc="0" normalizeH="0" baseline="0">
                  <a:ln>
                    <a:noFill/>
                  </a:ln>
                  <a:solidFill>
                    <a:prstClr val="black"/>
                  </a:solidFill>
                  <a:effectLst/>
                  <a:uLnTx/>
                  <a:uFillTx/>
                  <a:latin typeface="Geometr415 Blk BT" panose="020B0802020204020303" pitchFamily="34" charset="0"/>
                  <a:ea typeface="微软雅黑" panose="020B050302020402020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rPr>
                <a:t>01</a:t>
              </a:r>
              <a:endParaRPr kumimoji="0" lang="zh-CN" altLang="en-US"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endParaRPr>
            </a:p>
          </p:txBody>
        </p:sp>
        <p:sp>
          <p:nvSpPr>
            <p:cNvPr id="4" name="文本框 3"/>
            <p:cNvSpPr txBox="1"/>
            <p:nvPr/>
          </p:nvSpPr>
          <p:spPr>
            <a:xfrm>
              <a:off x="4507151" y="794565"/>
              <a:ext cx="3177700" cy="522117"/>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a:sym typeface="+mn-ea"/>
                </a:rPr>
                <a:t>数据预处理</a:t>
              </a:r>
              <a:endParaRPr lang="zh-CN" altLang="en-US" sz="2800" dirty="0">
                <a:sym typeface="+mn-ea"/>
              </a:endParaRPr>
            </a:p>
          </p:txBody>
        </p:sp>
      </p:grpSp>
      <p:graphicFrame>
        <p:nvGraphicFramePr>
          <p:cNvPr id="2" name="表格 -1"/>
          <p:cNvGraphicFramePr/>
          <p:nvPr/>
        </p:nvGraphicFramePr>
        <p:xfrm>
          <a:off x="828040" y="1334770"/>
          <a:ext cx="3925570" cy="4749800"/>
        </p:xfrm>
        <a:graphic>
          <a:graphicData uri="http://schemas.openxmlformats.org/drawingml/2006/table">
            <a:tbl>
              <a:tblPr firstRow="1" bandRow="1">
                <a:tableStyleId>{5C22544A-7EE6-4342-B048-85BDC9FD1C3A}</a:tableStyleId>
              </a:tblPr>
              <a:tblGrid>
                <a:gridCol w="1402715"/>
                <a:gridCol w="1109345"/>
                <a:gridCol w="1413510"/>
              </a:tblGrid>
              <a:tr h="411480">
                <a:tc gridSpan="2">
                  <a:txBody>
                    <a:bodyPr/>
                    <a:lstStyle/>
                    <a:p>
                      <a:pPr indent="0" algn="ctr" fontAlgn="auto">
                        <a:lnSpc>
                          <a:spcPct val="150000"/>
                        </a:lnSpc>
                        <a:buNone/>
                      </a:pPr>
                      <a:r>
                        <a:rPr lang="zh-CN" altLang="en-US" sz="1800" b="0">
                          <a:solidFill>
                            <a:srgbClr val="FFFFFF"/>
                          </a:solidFill>
                          <a:highlight>
                            <a:srgbClr val="2F75B5"/>
                          </a:highlight>
                          <a:latin typeface="宋体" panose="02010600030101010101" pitchFamily="2" charset="-122"/>
                          <a:cs typeface="宋体" panose="02010600030101010101" pitchFamily="2" charset="-122"/>
                        </a:rPr>
                        <a:t>变量类型</a:t>
                      </a:r>
                      <a:endParaRPr lang="zh-CN" altLang="en-US" sz="1800" b="0">
                        <a:solidFill>
                          <a:srgbClr val="FFFFFF"/>
                        </a:solidFill>
                        <a:highlight>
                          <a:srgbClr val="2F75B5"/>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2F75B5"/>
                    </a:solidFill>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a:txBody>
                    <a:bodyPr/>
                    <a:lstStyle/>
                    <a:p>
                      <a:pPr indent="0" algn="ctr" fontAlgn="auto">
                        <a:lnSpc>
                          <a:spcPct val="150000"/>
                        </a:lnSpc>
                        <a:buNone/>
                      </a:pPr>
                      <a:r>
                        <a:rPr lang="zh-CN" altLang="en-US" sz="1800" b="0">
                          <a:solidFill>
                            <a:srgbClr val="FFFFFF"/>
                          </a:solidFill>
                          <a:highlight>
                            <a:srgbClr val="2F75B5"/>
                          </a:highlight>
                          <a:latin typeface="宋体" panose="02010600030101010101" pitchFamily="2" charset="-122"/>
                          <a:cs typeface="宋体" panose="02010600030101010101" pitchFamily="2" charset="-122"/>
                        </a:rPr>
                        <a:t>变量名</a:t>
                      </a:r>
                      <a:endParaRPr lang="zh-CN" altLang="en-US" sz="1800" b="0">
                        <a:solidFill>
                          <a:srgbClr val="FFFFFF"/>
                        </a:solidFill>
                        <a:highlight>
                          <a:srgbClr val="2F75B5"/>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2F75B5"/>
                    </a:solidFill>
                  </a:tcPr>
                </a:tc>
              </a:tr>
              <a:tr h="215265">
                <a:tc gridSpan="2">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因变量</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团购数</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215265">
                <a:tc rowSpan="10">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自变量</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rowSpan="3">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连续变量</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gn="ctr" fontAlgn="auto">
                        <a:lnSpc>
                          <a:spcPct val="150000"/>
                        </a:lnSpc>
                        <a:buNone/>
                      </a:pPr>
                      <a:r>
                        <a:rPr lang="zh-CN" altLang="en-US" sz="1800" b="0">
                          <a:solidFill>
                            <a:schemeClr val="tx1"/>
                          </a:solidFill>
                          <a:highlight>
                            <a:srgbClr val="DDEBF7"/>
                          </a:highlight>
                          <a:latin typeface="宋体" panose="02010600030101010101" pitchFamily="2" charset="-122"/>
                          <a:cs typeface="宋体" panose="02010600030101010101" pitchFamily="2" charset="-122"/>
                        </a:rPr>
                        <a:t>评分</a:t>
                      </a:r>
                      <a:endParaRPr lang="zh-CN" altLang="en-US" sz="1800" b="0">
                        <a:solidFill>
                          <a:schemeClr val="tx1"/>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21526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fontAlgn="auto">
                        <a:lnSpc>
                          <a:spcPct val="150000"/>
                        </a:lnSpc>
                        <a:buNone/>
                      </a:pPr>
                      <a:r>
                        <a:rPr lang="zh-CN" altLang="en-US" sz="1800" b="1">
                          <a:solidFill>
                            <a:srgbClr val="C00000"/>
                          </a:solidFill>
                          <a:highlight>
                            <a:srgbClr val="DDEBF7"/>
                          </a:highlight>
                          <a:latin typeface="宋体" panose="02010600030101010101" pitchFamily="2" charset="-122"/>
                          <a:cs typeface="宋体" panose="02010600030101010101" pitchFamily="2" charset="-122"/>
                        </a:rPr>
                        <a:t>评论数</a:t>
                      </a:r>
                      <a:endParaRPr lang="zh-CN" altLang="en-US" sz="1800" b="1">
                        <a:solidFill>
                          <a:srgbClr val="C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41148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ctr" fontAlgn="auto">
                        <a:lnSpc>
                          <a:spcPct val="150000"/>
                        </a:lnSpc>
                        <a:buNone/>
                      </a:pPr>
                      <a:r>
                        <a:rPr lang="zh-CN" altLang="en-US" sz="1800" b="0">
                          <a:solidFill>
                            <a:schemeClr val="tx1"/>
                          </a:solidFill>
                          <a:highlight>
                            <a:srgbClr val="DDEBF7"/>
                          </a:highlight>
                          <a:latin typeface="宋体" panose="02010600030101010101" pitchFamily="2" charset="-122"/>
                          <a:cs typeface="宋体" panose="02010600030101010101" pitchFamily="2" charset="-122"/>
                        </a:rPr>
                        <a:t>团购价格</a:t>
                      </a:r>
                      <a:endParaRPr lang="zh-CN" altLang="en-US" sz="1800" b="0">
                        <a:solidFill>
                          <a:schemeClr val="tx1"/>
                        </a:solidFill>
                        <a:highlight>
                          <a:srgbClr val="DDEBF7"/>
                        </a:highlight>
                        <a:latin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21526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rowSpan="3">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分类变量</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gn="ctr" fontAlgn="auto">
                        <a:lnSpc>
                          <a:spcPct val="150000"/>
                        </a:lnSpc>
                        <a:buNone/>
                      </a:pPr>
                      <a:r>
                        <a:rPr lang="zh-CN" altLang="en-US" sz="1800" b="0">
                          <a:solidFill>
                            <a:schemeClr val="tx1"/>
                          </a:solidFill>
                          <a:highlight>
                            <a:srgbClr val="DDEBF7"/>
                          </a:highlight>
                          <a:latin typeface="宋体" panose="02010600030101010101" pitchFamily="2" charset="-122"/>
                          <a:cs typeface="宋体" panose="02010600030101010101" pitchFamily="2" charset="-122"/>
                        </a:rPr>
                        <a:t>规格</a:t>
                      </a:r>
                      <a:endParaRPr lang="zh-CN" altLang="en-US" sz="1800" b="0">
                        <a:solidFill>
                          <a:schemeClr val="tx1"/>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43116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fontAlgn="auto">
                        <a:lnSpc>
                          <a:spcPct val="150000"/>
                        </a:lnSpc>
                        <a:buNone/>
                      </a:pPr>
                      <a:r>
                        <a:rPr lang="zh-CN" altLang="en-US" sz="1800" b="0">
                          <a:solidFill>
                            <a:schemeClr val="tx1"/>
                          </a:solidFill>
                          <a:highlight>
                            <a:srgbClr val="DDEBF7"/>
                          </a:highlight>
                          <a:latin typeface="宋体" panose="02010600030101010101" pitchFamily="2" charset="-122"/>
                          <a:cs typeface="宋体" panose="02010600030101010101" pitchFamily="2" charset="-122"/>
                        </a:rPr>
                        <a:t>可用时间</a:t>
                      </a:r>
                      <a:endParaRPr lang="zh-CN" altLang="en-US" sz="1800" b="0">
                        <a:solidFill>
                          <a:schemeClr val="tx1"/>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43053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ctr" fontAlgn="auto">
                        <a:lnSpc>
                          <a:spcPct val="150000"/>
                        </a:lnSpc>
                        <a:buNone/>
                      </a:pPr>
                      <a:r>
                        <a:rPr lang="zh-CN" altLang="en-US" sz="1800" b="0">
                          <a:solidFill>
                            <a:schemeClr val="tx1"/>
                          </a:solidFill>
                          <a:highlight>
                            <a:srgbClr val="DDEBF7"/>
                          </a:highlight>
                          <a:latin typeface="宋体" panose="02010600030101010101" pitchFamily="2" charset="-122"/>
                          <a:cs typeface="宋体" panose="02010600030101010101" pitchFamily="2" charset="-122"/>
                        </a:rPr>
                        <a:t>预约说明</a:t>
                      </a:r>
                      <a:endParaRPr lang="zh-CN" altLang="en-US" sz="1800" b="0">
                        <a:solidFill>
                          <a:schemeClr val="tx1"/>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21526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rowSpan="3">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文本数据</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gn="ctr" fontAlgn="auto">
                        <a:lnSpc>
                          <a:spcPct val="150000"/>
                        </a:lnSpc>
                        <a:buNone/>
                      </a:pPr>
                      <a:r>
                        <a:rPr lang="zh-CN" altLang="en-US" sz="1800" b="0">
                          <a:solidFill>
                            <a:schemeClr val="tx1"/>
                          </a:solidFill>
                          <a:highlight>
                            <a:srgbClr val="DDEBF7"/>
                          </a:highlight>
                          <a:latin typeface="宋体" panose="02010600030101010101" pitchFamily="2" charset="-122"/>
                          <a:cs typeface="宋体" panose="02010600030101010101" pitchFamily="2" charset="-122"/>
                        </a:rPr>
                        <a:t>标题</a:t>
                      </a:r>
                      <a:endParaRPr lang="zh-CN" altLang="en-US" sz="1800" b="0">
                        <a:solidFill>
                          <a:schemeClr val="tx1"/>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43053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fontAlgn="auto">
                        <a:lnSpc>
                          <a:spcPct val="150000"/>
                        </a:lnSpc>
                        <a:buNone/>
                      </a:pPr>
                      <a:r>
                        <a:rPr lang="zh-CN" altLang="en-US" sz="1800" b="0">
                          <a:solidFill>
                            <a:schemeClr val="tx1"/>
                          </a:solidFill>
                          <a:highlight>
                            <a:srgbClr val="DDEBF7"/>
                          </a:highlight>
                          <a:latin typeface="宋体" panose="02010600030101010101" pitchFamily="2" charset="-122"/>
                          <a:cs typeface="宋体" panose="02010600030101010101" pitchFamily="2" charset="-122"/>
                        </a:rPr>
                        <a:t>团购内容</a:t>
                      </a:r>
                      <a:endParaRPr lang="zh-CN" altLang="en-US" sz="1800" b="0">
                        <a:solidFill>
                          <a:schemeClr val="tx1"/>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40386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ctr" fontAlgn="auto">
                        <a:lnSpc>
                          <a:spcPct val="150000"/>
                        </a:lnSpc>
                        <a:buNone/>
                      </a:pPr>
                      <a:r>
                        <a:rPr lang="zh-CN" altLang="en-US" sz="1800" b="0">
                          <a:solidFill>
                            <a:schemeClr val="tx1"/>
                          </a:solidFill>
                          <a:highlight>
                            <a:srgbClr val="DDEBF7"/>
                          </a:highlight>
                          <a:latin typeface="宋体" panose="02010600030101010101" pitchFamily="2" charset="-122"/>
                          <a:cs typeface="宋体" panose="02010600030101010101" pitchFamily="2" charset="-122"/>
                        </a:rPr>
                        <a:t>温馨提示</a:t>
                      </a:r>
                      <a:endParaRPr lang="zh-CN" altLang="en-US" sz="1800" b="0">
                        <a:solidFill>
                          <a:schemeClr val="tx1"/>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43053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时间数据</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有效期</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bl>
          </a:graphicData>
        </a:graphic>
      </p:graphicFrame>
      <p:sp>
        <p:nvSpPr>
          <p:cNvPr id="13" name="文本框 12"/>
          <p:cNvSpPr txBox="1"/>
          <p:nvPr/>
        </p:nvSpPr>
        <p:spPr>
          <a:xfrm>
            <a:off x="5507990" y="1477645"/>
            <a:ext cx="5581650" cy="2553335"/>
          </a:xfrm>
          <a:prstGeom prst="rect">
            <a:avLst/>
          </a:prstGeom>
          <a:noFill/>
        </p:spPr>
        <p:txBody>
          <a:bodyPr wrap="square" rtlCol="0" anchor="t">
            <a:spAutoFit/>
          </a:bodyPr>
          <a:lstStyle/>
          <a:p>
            <a:r>
              <a:rPr lang="en-US" altLang="zh-CN" sz="2000" dirty="0">
                <a:sym typeface="+mn-ea"/>
              </a:rPr>
              <a:t>1</a:t>
            </a:r>
            <a:r>
              <a:rPr lang="zh-CN" altLang="en-US" sz="2000" dirty="0">
                <a:sym typeface="+mn-ea"/>
              </a:rPr>
              <a:t>）评分、评论数</a:t>
            </a:r>
            <a:r>
              <a:rPr lang="zh-CN" sz="2000" dirty="0">
                <a:sym typeface="+mn-ea"/>
              </a:rPr>
              <a:t>、</a:t>
            </a:r>
            <a:r>
              <a:rPr lang="zh-CN" altLang="en-US" sz="2000" dirty="0">
                <a:sym typeface="+mn-ea"/>
              </a:rPr>
              <a:t>规格</a:t>
            </a:r>
            <a:r>
              <a:rPr lang="zh-CN" sz="2000" dirty="0">
                <a:sym typeface="+mn-ea"/>
              </a:rPr>
              <a:t>、</a:t>
            </a:r>
            <a:r>
              <a:rPr lang="zh-CN" altLang="en-US" sz="2000" dirty="0">
                <a:sym typeface="+mn-ea"/>
              </a:rPr>
              <a:t>团购价格</a:t>
            </a:r>
            <a:r>
              <a:rPr lang="zh-CN" sz="2000" dirty="0">
                <a:sym typeface="+mn-ea"/>
              </a:rPr>
              <a:t>、</a:t>
            </a:r>
            <a:r>
              <a:rPr lang="zh-CN" altLang="en-US" sz="2000" dirty="0">
                <a:sym typeface="+mn-ea"/>
              </a:rPr>
              <a:t>团购内容全部缺失，删除掉</a:t>
            </a:r>
            <a:r>
              <a:rPr lang="en-US" altLang="zh-CN" sz="2000" dirty="0">
                <a:sym typeface="+mn-ea"/>
              </a:rPr>
              <a:t>64</a:t>
            </a:r>
            <a:r>
              <a:rPr lang="zh-CN" altLang="en-US" sz="2000" dirty="0">
                <a:sym typeface="+mn-ea"/>
              </a:rPr>
              <a:t>条这样的“五无”的行。</a:t>
            </a:r>
            <a:endParaRPr lang="zh-CN" altLang="en-US" sz="2000" dirty="0">
              <a:sym typeface="+mn-ea"/>
            </a:endParaRPr>
          </a:p>
          <a:p>
            <a:endParaRPr lang="zh-CN" altLang="en-US" sz="2000" dirty="0">
              <a:sym typeface="+mn-ea"/>
            </a:endParaRPr>
          </a:p>
          <a:p>
            <a:r>
              <a:rPr lang="en-US" altLang="zh-CN" sz="2000" dirty="0">
                <a:sym typeface="+mn-ea"/>
              </a:rPr>
              <a:t>2</a:t>
            </a:r>
            <a:r>
              <a:rPr lang="zh-CN" altLang="en-US" sz="2000" dirty="0">
                <a:sym typeface="+mn-ea"/>
              </a:rPr>
              <a:t>）连续变量“评分”、“价格”的缺失数据  </a:t>
            </a:r>
            <a:r>
              <a:rPr lang="en-US" altLang="zh-CN" sz="2000" dirty="0">
                <a:sym typeface="+mn-ea"/>
              </a:rPr>
              <a:t>&lt;-  </a:t>
            </a:r>
            <a:r>
              <a:rPr lang="zh-CN" altLang="en-US" sz="2000" dirty="0">
                <a:sym typeface="+mn-ea"/>
              </a:rPr>
              <a:t>其他有效数据的均值</a:t>
            </a:r>
            <a:endParaRPr lang="zh-CN" altLang="en-US" sz="2000" dirty="0">
              <a:sym typeface="+mn-ea"/>
            </a:endParaRPr>
          </a:p>
          <a:p>
            <a:endParaRPr lang="zh-CN" altLang="en-US" sz="2000" dirty="0">
              <a:sym typeface="+mn-ea"/>
            </a:endParaRPr>
          </a:p>
          <a:p>
            <a:r>
              <a:rPr lang="en-US" altLang="zh-CN" sz="2000" dirty="0">
                <a:sym typeface="+mn-ea"/>
              </a:rPr>
              <a:t>3</a:t>
            </a:r>
            <a:r>
              <a:rPr lang="zh-CN" altLang="en-US" sz="2000" dirty="0">
                <a:sym typeface="+mn-ea"/>
              </a:rPr>
              <a:t>）连续变量“评论数”缺失数据 </a:t>
            </a:r>
            <a:r>
              <a:rPr lang="en-US" altLang="zh-CN" sz="2000" dirty="0">
                <a:sym typeface="+mn-ea"/>
              </a:rPr>
              <a:t>&lt;- 0</a:t>
            </a:r>
            <a:endParaRPr lang="en-US" altLang="zh-CN" sz="2000" dirty="0">
              <a:sym typeface="+mn-ea"/>
            </a:endParaRPr>
          </a:p>
          <a:p>
            <a:endParaRPr lang="zh-CN" altLang="en-US" sz="2000" dirty="0">
              <a:sym typeface="+mn-ea"/>
            </a:endParaRPr>
          </a:p>
        </p:txBody>
      </p:sp>
      <p:cxnSp>
        <p:nvCxnSpPr>
          <p:cNvPr id="7" name="直接箭头连接符 6"/>
          <p:cNvCxnSpPr/>
          <p:nvPr/>
        </p:nvCxnSpPr>
        <p:spPr>
          <a:xfrm flipH="1" flipV="1">
            <a:off x="4789170" y="2767330"/>
            <a:ext cx="788670" cy="69977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39515" y="19685"/>
            <a:ext cx="4625975" cy="1117016"/>
            <a:chOff x="4388795" y="199351"/>
            <a:chExt cx="3414409" cy="1117331"/>
          </a:xfrm>
        </p:grpSpPr>
        <p:sp>
          <p:nvSpPr>
            <p:cNvPr id="5" name="矩形 4"/>
            <p:cNvSpPr/>
            <p:nvPr/>
          </p:nvSpPr>
          <p:spPr>
            <a:xfrm>
              <a:off x="4388795" y="496112"/>
              <a:ext cx="3414409" cy="62257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 name="文本框 2"/>
            <p:cNvSpPr txBox="1"/>
            <p:nvPr/>
          </p:nvSpPr>
          <p:spPr>
            <a:xfrm>
              <a:off x="5693922" y="199351"/>
              <a:ext cx="804156" cy="645342"/>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defRPr kumimoji="0" sz="5400" b="0" i="0" u="none" strike="noStrike" cap="none" spc="0" normalizeH="0" baseline="0">
                  <a:ln>
                    <a:noFill/>
                  </a:ln>
                  <a:solidFill>
                    <a:prstClr val="black"/>
                  </a:solidFill>
                  <a:effectLst/>
                  <a:uLnTx/>
                  <a:uFillTx/>
                  <a:latin typeface="Geometr415 Blk BT" panose="020B0802020204020303" pitchFamily="34" charset="0"/>
                  <a:ea typeface="微软雅黑" panose="020B050302020402020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rPr>
                <a:t>01</a:t>
              </a:r>
              <a:endParaRPr kumimoji="0" lang="zh-CN" altLang="en-US"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endParaRPr>
            </a:p>
          </p:txBody>
        </p:sp>
        <p:sp>
          <p:nvSpPr>
            <p:cNvPr id="4" name="文本框 3"/>
            <p:cNvSpPr txBox="1"/>
            <p:nvPr/>
          </p:nvSpPr>
          <p:spPr>
            <a:xfrm>
              <a:off x="4507151" y="794565"/>
              <a:ext cx="3177700" cy="522117"/>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a:sym typeface="+mn-ea"/>
                </a:rPr>
                <a:t>数据预处理</a:t>
              </a:r>
              <a:endParaRPr lang="zh-CN" altLang="en-US" sz="2800" dirty="0">
                <a:sym typeface="+mn-ea"/>
              </a:endParaRPr>
            </a:p>
          </p:txBody>
        </p:sp>
      </p:grpSp>
      <p:graphicFrame>
        <p:nvGraphicFramePr>
          <p:cNvPr id="2" name="表格 -1"/>
          <p:cNvGraphicFramePr/>
          <p:nvPr/>
        </p:nvGraphicFramePr>
        <p:xfrm>
          <a:off x="828040" y="1334770"/>
          <a:ext cx="3925570" cy="4749800"/>
        </p:xfrm>
        <a:graphic>
          <a:graphicData uri="http://schemas.openxmlformats.org/drawingml/2006/table">
            <a:tbl>
              <a:tblPr firstRow="1" bandRow="1">
                <a:tableStyleId>{5C22544A-7EE6-4342-B048-85BDC9FD1C3A}</a:tableStyleId>
              </a:tblPr>
              <a:tblGrid>
                <a:gridCol w="1402715"/>
                <a:gridCol w="1109345"/>
                <a:gridCol w="1413510"/>
              </a:tblGrid>
              <a:tr h="411480">
                <a:tc gridSpan="2">
                  <a:txBody>
                    <a:bodyPr/>
                    <a:lstStyle/>
                    <a:p>
                      <a:pPr indent="0" algn="ctr" fontAlgn="auto">
                        <a:lnSpc>
                          <a:spcPct val="150000"/>
                        </a:lnSpc>
                        <a:buNone/>
                      </a:pPr>
                      <a:r>
                        <a:rPr lang="zh-CN" altLang="en-US" sz="1800" b="0">
                          <a:solidFill>
                            <a:srgbClr val="FFFFFF"/>
                          </a:solidFill>
                          <a:highlight>
                            <a:srgbClr val="2F75B5"/>
                          </a:highlight>
                          <a:latin typeface="宋体" panose="02010600030101010101" pitchFamily="2" charset="-122"/>
                          <a:cs typeface="宋体" panose="02010600030101010101" pitchFamily="2" charset="-122"/>
                        </a:rPr>
                        <a:t>变量类型</a:t>
                      </a:r>
                      <a:endParaRPr lang="zh-CN" altLang="en-US" sz="1800" b="0">
                        <a:solidFill>
                          <a:srgbClr val="FFFFFF"/>
                        </a:solidFill>
                        <a:highlight>
                          <a:srgbClr val="2F75B5"/>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2F75B5"/>
                    </a:solidFill>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a:txBody>
                    <a:bodyPr/>
                    <a:lstStyle/>
                    <a:p>
                      <a:pPr indent="0" algn="ctr" fontAlgn="auto">
                        <a:lnSpc>
                          <a:spcPct val="150000"/>
                        </a:lnSpc>
                        <a:buNone/>
                      </a:pPr>
                      <a:r>
                        <a:rPr lang="zh-CN" altLang="en-US" sz="1800" b="0">
                          <a:solidFill>
                            <a:srgbClr val="FFFFFF"/>
                          </a:solidFill>
                          <a:highlight>
                            <a:srgbClr val="2F75B5"/>
                          </a:highlight>
                          <a:latin typeface="宋体" panose="02010600030101010101" pitchFamily="2" charset="-122"/>
                          <a:cs typeface="宋体" panose="02010600030101010101" pitchFamily="2" charset="-122"/>
                        </a:rPr>
                        <a:t>变量名</a:t>
                      </a:r>
                      <a:endParaRPr lang="zh-CN" altLang="en-US" sz="1800" b="0">
                        <a:solidFill>
                          <a:srgbClr val="FFFFFF"/>
                        </a:solidFill>
                        <a:highlight>
                          <a:srgbClr val="2F75B5"/>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2F75B5"/>
                    </a:solidFill>
                  </a:tcPr>
                </a:tc>
              </a:tr>
              <a:tr h="215265">
                <a:tc gridSpan="2">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因变量</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团购数</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215265">
                <a:tc rowSpan="10">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自变量</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rowSpan="3">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连续变量</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gn="ctr" fontAlgn="auto">
                        <a:lnSpc>
                          <a:spcPct val="150000"/>
                        </a:lnSpc>
                        <a:buNone/>
                      </a:pPr>
                      <a:r>
                        <a:rPr lang="zh-CN" altLang="en-US" sz="1800" b="0">
                          <a:solidFill>
                            <a:schemeClr val="tx1"/>
                          </a:solidFill>
                          <a:highlight>
                            <a:srgbClr val="DDEBF7"/>
                          </a:highlight>
                          <a:latin typeface="宋体" panose="02010600030101010101" pitchFamily="2" charset="-122"/>
                          <a:cs typeface="宋体" panose="02010600030101010101" pitchFamily="2" charset="-122"/>
                        </a:rPr>
                        <a:t>评分</a:t>
                      </a:r>
                      <a:endParaRPr lang="zh-CN" altLang="en-US" sz="1800" b="0">
                        <a:solidFill>
                          <a:schemeClr val="tx1"/>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21526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fontAlgn="auto">
                        <a:lnSpc>
                          <a:spcPct val="150000"/>
                        </a:lnSpc>
                        <a:buNone/>
                      </a:pPr>
                      <a:r>
                        <a:rPr lang="zh-CN" altLang="en-US" sz="1800" b="0">
                          <a:solidFill>
                            <a:schemeClr val="tx1"/>
                          </a:solidFill>
                          <a:highlight>
                            <a:srgbClr val="DDEBF7"/>
                          </a:highlight>
                          <a:latin typeface="宋体" panose="02010600030101010101" pitchFamily="2" charset="-122"/>
                          <a:cs typeface="宋体" panose="02010600030101010101" pitchFamily="2" charset="-122"/>
                        </a:rPr>
                        <a:t>评论数</a:t>
                      </a:r>
                      <a:endParaRPr lang="zh-CN" altLang="en-US" sz="1800" b="0">
                        <a:solidFill>
                          <a:schemeClr val="tx1"/>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41148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ctr" fontAlgn="auto">
                        <a:lnSpc>
                          <a:spcPct val="150000"/>
                        </a:lnSpc>
                        <a:buNone/>
                      </a:pPr>
                      <a:r>
                        <a:rPr lang="zh-CN" altLang="en-US" sz="1800" b="0">
                          <a:solidFill>
                            <a:schemeClr val="tx1"/>
                          </a:solidFill>
                          <a:highlight>
                            <a:srgbClr val="DDEBF7"/>
                          </a:highlight>
                          <a:latin typeface="宋体" panose="02010600030101010101" pitchFamily="2" charset="-122"/>
                          <a:cs typeface="宋体" panose="02010600030101010101" pitchFamily="2" charset="-122"/>
                        </a:rPr>
                        <a:t>团购价格</a:t>
                      </a:r>
                      <a:endParaRPr lang="zh-CN" altLang="en-US" sz="1800" b="0">
                        <a:solidFill>
                          <a:schemeClr val="tx1"/>
                        </a:solidFill>
                        <a:highlight>
                          <a:srgbClr val="DDEBF7"/>
                        </a:highlight>
                        <a:latin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21526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rowSpan="3">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分类变量</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gn="ctr" fontAlgn="auto">
                        <a:lnSpc>
                          <a:spcPct val="150000"/>
                        </a:lnSpc>
                        <a:buNone/>
                      </a:pPr>
                      <a:r>
                        <a:rPr lang="zh-CN" altLang="en-US" sz="1800" b="1">
                          <a:solidFill>
                            <a:srgbClr val="C00000"/>
                          </a:solidFill>
                          <a:highlight>
                            <a:srgbClr val="DDEBF7"/>
                          </a:highlight>
                          <a:latin typeface="宋体" panose="02010600030101010101" pitchFamily="2" charset="-122"/>
                          <a:cs typeface="宋体" panose="02010600030101010101" pitchFamily="2" charset="-122"/>
                        </a:rPr>
                        <a:t>规格</a:t>
                      </a:r>
                      <a:endParaRPr lang="zh-CN" altLang="en-US" sz="1800" b="1">
                        <a:solidFill>
                          <a:srgbClr val="C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43116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fontAlgn="auto">
                        <a:lnSpc>
                          <a:spcPct val="150000"/>
                        </a:lnSpc>
                        <a:buNone/>
                      </a:pPr>
                      <a:r>
                        <a:rPr lang="zh-CN" altLang="en-US" sz="1800" b="0">
                          <a:solidFill>
                            <a:schemeClr val="tx1"/>
                          </a:solidFill>
                          <a:highlight>
                            <a:srgbClr val="DDEBF7"/>
                          </a:highlight>
                          <a:latin typeface="宋体" panose="02010600030101010101" pitchFamily="2" charset="-122"/>
                          <a:cs typeface="宋体" panose="02010600030101010101" pitchFamily="2" charset="-122"/>
                        </a:rPr>
                        <a:t>可用时间</a:t>
                      </a:r>
                      <a:endParaRPr lang="zh-CN" altLang="en-US" sz="1800" b="0">
                        <a:solidFill>
                          <a:schemeClr val="tx1"/>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43053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ctr" fontAlgn="auto">
                        <a:lnSpc>
                          <a:spcPct val="150000"/>
                        </a:lnSpc>
                        <a:buNone/>
                      </a:pPr>
                      <a:r>
                        <a:rPr lang="zh-CN" altLang="en-US" sz="1800" b="0">
                          <a:solidFill>
                            <a:schemeClr val="tx1"/>
                          </a:solidFill>
                          <a:highlight>
                            <a:srgbClr val="DDEBF7"/>
                          </a:highlight>
                          <a:latin typeface="宋体" panose="02010600030101010101" pitchFamily="2" charset="-122"/>
                          <a:cs typeface="宋体" panose="02010600030101010101" pitchFamily="2" charset="-122"/>
                        </a:rPr>
                        <a:t>预约说明</a:t>
                      </a:r>
                      <a:endParaRPr lang="zh-CN" altLang="en-US" sz="1800" b="0">
                        <a:solidFill>
                          <a:schemeClr val="tx1"/>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21526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rowSpan="3">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文本数据</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gn="ctr" fontAlgn="auto">
                        <a:lnSpc>
                          <a:spcPct val="150000"/>
                        </a:lnSpc>
                        <a:buNone/>
                      </a:pPr>
                      <a:r>
                        <a:rPr lang="zh-CN" altLang="en-US" sz="1800" b="0">
                          <a:solidFill>
                            <a:schemeClr val="tx1"/>
                          </a:solidFill>
                          <a:highlight>
                            <a:srgbClr val="DDEBF7"/>
                          </a:highlight>
                          <a:latin typeface="宋体" panose="02010600030101010101" pitchFamily="2" charset="-122"/>
                          <a:cs typeface="宋体" panose="02010600030101010101" pitchFamily="2" charset="-122"/>
                        </a:rPr>
                        <a:t>标题</a:t>
                      </a:r>
                      <a:endParaRPr lang="zh-CN" altLang="en-US" sz="1800" b="0">
                        <a:solidFill>
                          <a:schemeClr val="tx1"/>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43053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fontAlgn="auto">
                        <a:lnSpc>
                          <a:spcPct val="150000"/>
                        </a:lnSpc>
                        <a:buNone/>
                      </a:pPr>
                      <a:r>
                        <a:rPr lang="zh-CN" altLang="en-US" sz="1800" b="0">
                          <a:solidFill>
                            <a:schemeClr val="tx1"/>
                          </a:solidFill>
                          <a:highlight>
                            <a:srgbClr val="DDEBF7"/>
                          </a:highlight>
                          <a:latin typeface="宋体" panose="02010600030101010101" pitchFamily="2" charset="-122"/>
                          <a:cs typeface="宋体" panose="02010600030101010101" pitchFamily="2" charset="-122"/>
                        </a:rPr>
                        <a:t>团购内容</a:t>
                      </a:r>
                      <a:endParaRPr lang="zh-CN" altLang="en-US" sz="1800" b="0">
                        <a:solidFill>
                          <a:schemeClr val="tx1"/>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40386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ctr" fontAlgn="auto">
                        <a:lnSpc>
                          <a:spcPct val="150000"/>
                        </a:lnSpc>
                        <a:buNone/>
                      </a:pPr>
                      <a:r>
                        <a:rPr lang="zh-CN" altLang="en-US" sz="1800" b="0">
                          <a:solidFill>
                            <a:schemeClr val="tx1"/>
                          </a:solidFill>
                          <a:highlight>
                            <a:srgbClr val="DDEBF7"/>
                          </a:highlight>
                          <a:latin typeface="宋体" panose="02010600030101010101" pitchFamily="2" charset="-122"/>
                          <a:cs typeface="宋体" panose="02010600030101010101" pitchFamily="2" charset="-122"/>
                        </a:rPr>
                        <a:t>温馨提示</a:t>
                      </a:r>
                      <a:endParaRPr lang="zh-CN" altLang="en-US" sz="1800" b="0">
                        <a:solidFill>
                          <a:schemeClr val="tx1"/>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43053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时间数据</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有效期</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bl>
          </a:graphicData>
        </a:graphic>
      </p:graphicFrame>
      <p:sp>
        <p:nvSpPr>
          <p:cNvPr id="13" name="文本框 12"/>
          <p:cNvSpPr txBox="1"/>
          <p:nvPr/>
        </p:nvSpPr>
        <p:spPr>
          <a:xfrm>
            <a:off x="5507990" y="1477645"/>
            <a:ext cx="5581650" cy="4399915"/>
          </a:xfrm>
          <a:prstGeom prst="rect">
            <a:avLst/>
          </a:prstGeom>
          <a:noFill/>
        </p:spPr>
        <p:txBody>
          <a:bodyPr wrap="square" rtlCol="0" anchor="t">
            <a:spAutoFit/>
          </a:bodyPr>
          <a:lstStyle/>
          <a:p>
            <a:r>
              <a:rPr lang="en-US" altLang="zh-CN" sz="2000" dirty="0">
                <a:sym typeface="+mn-ea"/>
              </a:rPr>
              <a:t>1</a:t>
            </a:r>
            <a:r>
              <a:rPr lang="zh-CN" altLang="en-US" sz="2000" dirty="0">
                <a:sym typeface="+mn-ea"/>
              </a:rPr>
              <a:t>）评分、评论数</a:t>
            </a:r>
            <a:r>
              <a:rPr lang="zh-CN" sz="2000" dirty="0">
                <a:sym typeface="+mn-ea"/>
              </a:rPr>
              <a:t>、</a:t>
            </a:r>
            <a:r>
              <a:rPr lang="zh-CN" altLang="en-US" sz="2000" dirty="0">
                <a:sym typeface="+mn-ea"/>
              </a:rPr>
              <a:t>规格</a:t>
            </a:r>
            <a:r>
              <a:rPr lang="zh-CN" sz="2000" dirty="0">
                <a:sym typeface="+mn-ea"/>
              </a:rPr>
              <a:t>、</a:t>
            </a:r>
            <a:r>
              <a:rPr lang="zh-CN" altLang="en-US" sz="2000" dirty="0">
                <a:sym typeface="+mn-ea"/>
              </a:rPr>
              <a:t>团购价格</a:t>
            </a:r>
            <a:r>
              <a:rPr lang="zh-CN" sz="2000" dirty="0">
                <a:sym typeface="+mn-ea"/>
              </a:rPr>
              <a:t>、</a:t>
            </a:r>
            <a:r>
              <a:rPr lang="zh-CN" altLang="en-US" sz="2000" dirty="0">
                <a:sym typeface="+mn-ea"/>
              </a:rPr>
              <a:t>团购内容全部缺失，删除掉</a:t>
            </a:r>
            <a:r>
              <a:rPr lang="en-US" altLang="zh-CN" sz="2000" dirty="0">
                <a:sym typeface="+mn-ea"/>
              </a:rPr>
              <a:t>64</a:t>
            </a:r>
            <a:r>
              <a:rPr lang="zh-CN" altLang="en-US" sz="2000" dirty="0">
                <a:sym typeface="+mn-ea"/>
              </a:rPr>
              <a:t>条这样的“五无”的行。</a:t>
            </a:r>
            <a:endParaRPr lang="zh-CN" altLang="en-US" sz="2000" dirty="0">
              <a:sym typeface="+mn-ea"/>
            </a:endParaRPr>
          </a:p>
          <a:p>
            <a:endParaRPr lang="zh-CN" altLang="en-US" sz="2000" dirty="0">
              <a:sym typeface="+mn-ea"/>
            </a:endParaRPr>
          </a:p>
          <a:p>
            <a:r>
              <a:rPr lang="en-US" altLang="zh-CN" sz="2000" dirty="0">
                <a:sym typeface="+mn-ea"/>
              </a:rPr>
              <a:t>2</a:t>
            </a:r>
            <a:r>
              <a:rPr lang="zh-CN" altLang="en-US" sz="2000" dirty="0">
                <a:sym typeface="+mn-ea"/>
              </a:rPr>
              <a:t>）连续变量“评分”、“价格”的缺失数据  </a:t>
            </a:r>
            <a:r>
              <a:rPr lang="en-US" altLang="zh-CN" sz="2000" dirty="0">
                <a:sym typeface="+mn-ea"/>
              </a:rPr>
              <a:t>&lt;-  </a:t>
            </a:r>
            <a:r>
              <a:rPr lang="zh-CN" altLang="en-US" sz="2000" dirty="0">
                <a:sym typeface="+mn-ea"/>
              </a:rPr>
              <a:t>其他有效数据的均值</a:t>
            </a:r>
            <a:endParaRPr lang="zh-CN" altLang="en-US" sz="2000" dirty="0">
              <a:sym typeface="+mn-ea"/>
            </a:endParaRPr>
          </a:p>
          <a:p>
            <a:endParaRPr lang="zh-CN" altLang="en-US" sz="2000" dirty="0">
              <a:sym typeface="+mn-ea"/>
            </a:endParaRPr>
          </a:p>
          <a:p>
            <a:r>
              <a:rPr lang="en-US" altLang="zh-CN" sz="2000" dirty="0">
                <a:sym typeface="+mn-ea"/>
              </a:rPr>
              <a:t>3</a:t>
            </a:r>
            <a:r>
              <a:rPr lang="zh-CN" altLang="en-US" sz="2000" dirty="0">
                <a:sym typeface="+mn-ea"/>
              </a:rPr>
              <a:t>）连续变量“评论数”缺失数据 </a:t>
            </a:r>
            <a:r>
              <a:rPr lang="en-US" altLang="zh-CN" sz="2000" dirty="0">
                <a:sym typeface="+mn-ea"/>
              </a:rPr>
              <a:t>&lt;- 0</a:t>
            </a:r>
            <a:endParaRPr lang="en-US" altLang="zh-CN" sz="2000" dirty="0">
              <a:sym typeface="+mn-ea"/>
            </a:endParaRPr>
          </a:p>
          <a:p>
            <a:endParaRPr lang="en-US" altLang="zh-CN" sz="2000" dirty="0">
              <a:sym typeface="+mn-ea"/>
            </a:endParaRPr>
          </a:p>
          <a:p>
            <a:r>
              <a:rPr lang="en-US" altLang="zh-CN" sz="2000" dirty="0">
                <a:sym typeface="+mn-ea"/>
              </a:rPr>
              <a:t>4</a:t>
            </a:r>
            <a:r>
              <a:rPr lang="zh-CN" altLang="en-US" sz="2000" dirty="0">
                <a:sym typeface="+mn-ea"/>
              </a:rPr>
              <a:t>）分类变量“规格”缺失值</a:t>
            </a:r>
            <a:r>
              <a:rPr lang="en-US" altLang="zh-CN" sz="2000" dirty="0">
                <a:sym typeface="+mn-ea"/>
              </a:rPr>
              <a:t>&lt;-</a:t>
            </a:r>
            <a:r>
              <a:rPr lang="zh-CN" altLang="en-US" sz="2000" dirty="0">
                <a:sym typeface="+mn-ea"/>
              </a:rPr>
              <a:t>“一次”</a:t>
            </a:r>
            <a:endParaRPr lang="zh-CN" altLang="en-US" sz="2000" dirty="0">
              <a:sym typeface="+mn-ea"/>
            </a:endParaRPr>
          </a:p>
          <a:p>
            <a:endParaRPr lang="zh-CN" altLang="en-US" sz="2000" dirty="0">
              <a:sym typeface="+mn-ea"/>
            </a:endParaRPr>
          </a:p>
          <a:p>
            <a:endParaRPr lang="en-US" altLang="zh-CN" sz="2000" dirty="0"/>
          </a:p>
          <a:p>
            <a:endParaRPr lang="zh-CN" altLang="en-US" sz="2000" dirty="0">
              <a:sym typeface="+mn-ea"/>
            </a:endParaRPr>
          </a:p>
          <a:p>
            <a:endParaRPr lang="zh-CN" altLang="en-US" sz="2000" dirty="0">
              <a:sym typeface="+mn-ea"/>
            </a:endParaRPr>
          </a:p>
          <a:p>
            <a:endParaRPr lang="zh-CN" altLang="en-US" sz="2000" dirty="0">
              <a:sym typeface="+mn-ea"/>
            </a:endParaRPr>
          </a:p>
        </p:txBody>
      </p:sp>
      <p:cxnSp>
        <p:nvCxnSpPr>
          <p:cNvPr id="10" name="直接箭头连接符 9"/>
          <p:cNvCxnSpPr/>
          <p:nvPr/>
        </p:nvCxnSpPr>
        <p:spPr>
          <a:xfrm flipH="1" flipV="1">
            <a:off x="4800600" y="3588385"/>
            <a:ext cx="742315" cy="51435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39515" y="19685"/>
            <a:ext cx="4625975" cy="1117016"/>
            <a:chOff x="4388795" y="199351"/>
            <a:chExt cx="3414409" cy="1117331"/>
          </a:xfrm>
        </p:grpSpPr>
        <p:sp>
          <p:nvSpPr>
            <p:cNvPr id="5" name="矩形 4"/>
            <p:cNvSpPr/>
            <p:nvPr/>
          </p:nvSpPr>
          <p:spPr>
            <a:xfrm>
              <a:off x="4388795" y="496112"/>
              <a:ext cx="3414409" cy="62257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 name="文本框 2"/>
            <p:cNvSpPr txBox="1"/>
            <p:nvPr/>
          </p:nvSpPr>
          <p:spPr>
            <a:xfrm>
              <a:off x="5693922" y="199351"/>
              <a:ext cx="804156" cy="645342"/>
            </a:xfrm>
            <a:prstGeom prst="rect">
              <a:avLst/>
            </a:prstGeom>
            <a:solidFill>
              <a:schemeClr val="bg1"/>
            </a:solidFill>
          </p:spPr>
          <p:txBody>
            <a:bodyPr wrap="square" rtlCol="0">
              <a:spAutoFit/>
              <a:scene3d>
                <a:camera prst="orthographicFront"/>
                <a:lightRig rig="threePt" dir="t">
                  <a:rot lat="0" lon="0" rev="0"/>
                </a:lightRig>
              </a:scene3d>
              <a:sp3d contourW="12700"/>
            </a:bodyPr>
            <a:lstStyle>
              <a:defPPr>
                <a:defRPr lang="zh-CN"/>
              </a:defPPr>
              <a:lvl1pPr marR="0" lvl="0" indent="0" algn="dist" fontAlgn="auto">
                <a:lnSpc>
                  <a:spcPct val="100000"/>
                </a:lnSpc>
                <a:spcBef>
                  <a:spcPts val="0"/>
                </a:spcBef>
                <a:spcAft>
                  <a:spcPts val="0"/>
                </a:spcAft>
                <a:buClrTx/>
                <a:buSzTx/>
                <a:buFontTx/>
                <a:buNone/>
                <a:defRPr kumimoji="0" sz="5400" b="0" i="0" u="none" strike="noStrike" cap="none" spc="0" normalizeH="0" baseline="0">
                  <a:ln>
                    <a:noFill/>
                  </a:ln>
                  <a:solidFill>
                    <a:prstClr val="black"/>
                  </a:solidFill>
                  <a:effectLst/>
                  <a:uLnTx/>
                  <a:uFillTx/>
                  <a:latin typeface="Geometr415 Blk BT" panose="020B0802020204020303" pitchFamily="34" charset="0"/>
                  <a:ea typeface="微软雅黑" panose="020B050302020402020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rPr>
                <a:t>01</a:t>
              </a:r>
              <a:endParaRPr kumimoji="0" lang="zh-CN" altLang="en-US" sz="3600" b="0" i="0" u="none" strike="noStrike" kern="1200" cap="none" spc="0" normalizeH="0" baseline="0" noProof="0" dirty="0">
                <a:ln>
                  <a:noFill/>
                </a:ln>
                <a:solidFill>
                  <a:prstClr val="black"/>
                </a:solidFill>
                <a:effectLst/>
                <a:uLnTx/>
                <a:uFillTx/>
                <a:latin typeface="Geometr415 Blk BT" panose="020B0802020204020303" pitchFamily="34" charset="0"/>
                <a:ea typeface="微软雅黑" panose="020B0503020204020204" charset="-122"/>
                <a:cs typeface="+mn-cs"/>
              </a:endParaRPr>
            </a:p>
          </p:txBody>
        </p:sp>
        <p:sp>
          <p:nvSpPr>
            <p:cNvPr id="4" name="文本框 3"/>
            <p:cNvSpPr txBox="1"/>
            <p:nvPr/>
          </p:nvSpPr>
          <p:spPr>
            <a:xfrm>
              <a:off x="4507151" y="794565"/>
              <a:ext cx="3177700" cy="522117"/>
            </a:xfrm>
            <a:prstGeom prst="rect">
              <a:avLst/>
            </a:prstGeom>
            <a:solidFill>
              <a:schemeClr val="bg1"/>
            </a:solidFill>
          </p:spPr>
          <p:txBody>
            <a:bodyPr wrap="square" rtlCol="0">
              <a:spAutoFit/>
              <a:scene3d>
                <a:camera prst="orthographicFront"/>
                <a:lightRig rig="threePt" dir="t">
                  <a:rot lat="0" lon="0" rev="0"/>
                </a:lightRig>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dirty="0">
                  <a:sym typeface="+mn-ea"/>
                </a:rPr>
                <a:t>数据预处理</a:t>
              </a:r>
              <a:endParaRPr lang="zh-CN" altLang="en-US" sz="2800" dirty="0">
                <a:sym typeface="+mn-ea"/>
              </a:endParaRPr>
            </a:p>
          </p:txBody>
        </p:sp>
      </p:grpSp>
      <p:graphicFrame>
        <p:nvGraphicFramePr>
          <p:cNvPr id="2" name="表格 -1"/>
          <p:cNvGraphicFramePr/>
          <p:nvPr/>
        </p:nvGraphicFramePr>
        <p:xfrm>
          <a:off x="828040" y="1334770"/>
          <a:ext cx="3925570" cy="4749800"/>
        </p:xfrm>
        <a:graphic>
          <a:graphicData uri="http://schemas.openxmlformats.org/drawingml/2006/table">
            <a:tbl>
              <a:tblPr firstRow="1" bandRow="1">
                <a:tableStyleId>{5C22544A-7EE6-4342-B048-85BDC9FD1C3A}</a:tableStyleId>
              </a:tblPr>
              <a:tblGrid>
                <a:gridCol w="1402715"/>
                <a:gridCol w="1109345"/>
                <a:gridCol w="1413510"/>
              </a:tblGrid>
              <a:tr h="411480">
                <a:tc gridSpan="2">
                  <a:txBody>
                    <a:bodyPr/>
                    <a:lstStyle/>
                    <a:p>
                      <a:pPr indent="0" algn="ctr" fontAlgn="auto">
                        <a:lnSpc>
                          <a:spcPct val="150000"/>
                        </a:lnSpc>
                        <a:buNone/>
                      </a:pPr>
                      <a:r>
                        <a:rPr lang="zh-CN" altLang="en-US" sz="1800" b="0">
                          <a:solidFill>
                            <a:srgbClr val="FFFFFF"/>
                          </a:solidFill>
                          <a:highlight>
                            <a:srgbClr val="2F75B5"/>
                          </a:highlight>
                          <a:latin typeface="宋体" panose="02010600030101010101" pitchFamily="2" charset="-122"/>
                          <a:cs typeface="宋体" panose="02010600030101010101" pitchFamily="2" charset="-122"/>
                        </a:rPr>
                        <a:t>变量类型</a:t>
                      </a:r>
                      <a:endParaRPr lang="zh-CN" altLang="en-US" sz="1800" b="0">
                        <a:solidFill>
                          <a:srgbClr val="FFFFFF"/>
                        </a:solidFill>
                        <a:highlight>
                          <a:srgbClr val="2F75B5"/>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2F75B5"/>
                    </a:solidFill>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a:txBody>
                    <a:bodyPr/>
                    <a:lstStyle/>
                    <a:p>
                      <a:pPr indent="0" algn="ctr" fontAlgn="auto">
                        <a:lnSpc>
                          <a:spcPct val="150000"/>
                        </a:lnSpc>
                        <a:buNone/>
                      </a:pPr>
                      <a:r>
                        <a:rPr lang="zh-CN" altLang="en-US" sz="1800" b="0">
                          <a:solidFill>
                            <a:srgbClr val="FFFFFF"/>
                          </a:solidFill>
                          <a:highlight>
                            <a:srgbClr val="2F75B5"/>
                          </a:highlight>
                          <a:latin typeface="宋体" panose="02010600030101010101" pitchFamily="2" charset="-122"/>
                          <a:cs typeface="宋体" panose="02010600030101010101" pitchFamily="2" charset="-122"/>
                        </a:rPr>
                        <a:t>变量名</a:t>
                      </a:r>
                      <a:endParaRPr lang="zh-CN" altLang="en-US" sz="1800" b="0">
                        <a:solidFill>
                          <a:srgbClr val="FFFFFF"/>
                        </a:solidFill>
                        <a:highlight>
                          <a:srgbClr val="2F75B5"/>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2F75B5"/>
                    </a:solidFill>
                  </a:tcPr>
                </a:tc>
              </a:tr>
              <a:tr h="215265">
                <a:tc gridSpan="2">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因变量</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团购数</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215265">
                <a:tc rowSpan="10">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自变量</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rowSpan="3">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连续变量</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gn="ctr" fontAlgn="auto">
                        <a:lnSpc>
                          <a:spcPct val="150000"/>
                        </a:lnSpc>
                        <a:buNone/>
                      </a:pPr>
                      <a:r>
                        <a:rPr lang="zh-CN" altLang="en-US" sz="1800" b="0">
                          <a:solidFill>
                            <a:schemeClr val="tx1"/>
                          </a:solidFill>
                          <a:highlight>
                            <a:srgbClr val="DDEBF7"/>
                          </a:highlight>
                          <a:latin typeface="宋体" panose="02010600030101010101" pitchFamily="2" charset="-122"/>
                          <a:cs typeface="宋体" panose="02010600030101010101" pitchFamily="2" charset="-122"/>
                        </a:rPr>
                        <a:t>评分</a:t>
                      </a:r>
                      <a:endParaRPr lang="zh-CN" altLang="en-US" sz="1800" b="0">
                        <a:solidFill>
                          <a:schemeClr val="tx1"/>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21526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fontAlgn="auto">
                        <a:lnSpc>
                          <a:spcPct val="150000"/>
                        </a:lnSpc>
                        <a:buNone/>
                      </a:pPr>
                      <a:r>
                        <a:rPr lang="zh-CN" altLang="en-US" sz="1800" b="0">
                          <a:solidFill>
                            <a:schemeClr val="tx1"/>
                          </a:solidFill>
                          <a:highlight>
                            <a:srgbClr val="DDEBF7"/>
                          </a:highlight>
                          <a:latin typeface="宋体" panose="02010600030101010101" pitchFamily="2" charset="-122"/>
                          <a:cs typeface="宋体" panose="02010600030101010101" pitchFamily="2" charset="-122"/>
                        </a:rPr>
                        <a:t>评论数</a:t>
                      </a:r>
                      <a:endParaRPr lang="zh-CN" altLang="en-US" sz="1800" b="0">
                        <a:solidFill>
                          <a:schemeClr val="tx1"/>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41148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ctr" fontAlgn="auto">
                        <a:lnSpc>
                          <a:spcPct val="150000"/>
                        </a:lnSpc>
                        <a:buNone/>
                      </a:pPr>
                      <a:r>
                        <a:rPr lang="zh-CN" altLang="en-US" sz="1800" b="0">
                          <a:solidFill>
                            <a:schemeClr val="tx1"/>
                          </a:solidFill>
                          <a:highlight>
                            <a:srgbClr val="DDEBF7"/>
                          </a:highlight>
                          <a:latin typeface="宋体" panose="02010600030101010101" pitchFamily="2" charset="-122"/>
                          <a:cs typeface="宋体" panose="02010600030101010101" pitchFamily="2" charset="-122"/>
                        </a:rPr>
                        <a:t>团购价格</a:t>
                      </a:r>
                      <a:endParaRPr lang="zh-CN" altLang="en-US" sz="1800" b="0">
                        <a:solidFill>
                          <a:schemeClr val="tx1"/>
                        </a:solidFill>
                        <a:highlight>
                          <a:srgbClr val="DDEBF7"/>
                        </a:highlight>
                        <a:latin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21526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rowSpan="3">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分类变量</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gn="ctr" fontAlgn="auto">
                        <a:lnSpc>
                          <a:spcPct val="150000"/>
                        </a:lnSpc>
                        <a:buNone/>
                      </a:pPr>
                      <a:r>
                        <a:rPr lang="zh-CN" altLang="en-US" sz="1800" b="1">
                          <a:solidFill>
                            <a:srgbClr val="C00000"/>
                          </a:solidFill>
                          <a:highlight>
                            <a:srgbClr val="DDEBF7"/>
                          </a:highlight>
                          <a:latin typeface="宋体" panose="02010600030101010101" pitchFamily="2" charset="-122"/>
                          <a:cs typeface="宋体" panose="02010600030101010101" pitchFamily="2" charset="-122"/>
                        </a:rPr>
                        <a:t>规格</a:t>
                      </a:r>
                      <a:endParaRPr lang="zh-CN" altLang="en-US" sz="1800" b="1">
                        <a:solidFill>
                          <a:srgbClr val="C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43116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fontAlgn="auto">
                        <a:lnSpc>
                          <a:spcPct val="150000"/>
                        </a:lnSpc>
                        <a:buNone/>
                      </a:pPr>
                      <a:r>
                        <a:rPr lang="zh-CN" altLang="en-US" sz="1800" b="0">
                          <a:solidFill>
                            <a:schemeClr val="tx1"/>
                          </a:solidFill>
                          <a:highlight>
                            <a:srgbClr val="DDEBF7"/>
                          </a:highlight>
                          <a:latin typeface="宋体" panose="02010600030101010101" pitchFamily="2" charset="-122"/>
                          <a:cs typeface="宋体" panose="02010600030101010101" pitchFamily="2" charset="-122"/>
                        </a:rPr>
                        <a:t>可用时间</a:t>
                      </a:r>
                      <a:endParaRPr lang="zh-CN" altLang="en-US" sz="1800" b="0">
                        <a:solidFill>
                          <a:schemeClr val="tx1"/>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43053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ctr" fontAlgn="auto">
                        <a:lnSpc>
                          <a:spcPct val="150000"/>
                        </a:lnSpc>
                        <a:buNone/>
                      </a:pPr>
                      <a:r>
                        <a:rPr lang="zh-CN" altLang="en-US" sz="1800" b="0">
                          <a:solidFill>
                            <a:schemeClr val="tx1"/>
                          </a:solidFill>
                          <a:highlight>
                            <a:srgbClr val="DDEBF7"/>
                          </a:highlight>
                          <a:latin typeface="宋体" panose="02010600030101010101" pitchFamily="2" charset="-122"/>
                          <a:cs typeface="宋体" panose="02010600030101010101" pitchFamily="2" charset="-122"/>
                        </a:rPr>
                        <a:t>预约说明</a:t>
                      </a:r>
                      <a:endParaRPr lang="zh-CN" altLang="en-US" sz="1800" b="0">
                        <a:solidFill>
                          <a:schemeClr val="tx1"/>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21526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rowSpan="3">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文本数据</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gn="ctr" fontAlgn="auto">
                        <a:lnSpc>
                          <a:spcPct val="150000"/>
                        </a:lnSpc>
                        <a:buNone/>
                      </a:pPr>
                      <a:r>
                        <a:rPr lang="zh-CN" altLang="en-US" sz="1800" b="1">
                          <a:solidFill>
                            <a:srgbClr val="C00000"/>
                          </a:solidFill>
                          <a:highlight>
                            <a:srgbClr val="DDEBF7"/>
                          </a:highlight>
                          <a:latin typeface="宋体" panose="02010600030101010101" pitchFamily="2" charset="-122"/>
                          <a:cs typeface="宋体" panose="02010600030101010101" pitchFamily="2" charset="-122"/>
                        </a:rPr>
                        <a:t>标题</a:t>
                      </a:r>
                      <a:endParaRPr lang="zh-CN" altLang="en-US" sz="1800" b="1">
                        <a:solidFill>
                          <a:srgbClr val="C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43053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fontAlgn="auto">
                        <a:lnSpc>
                          <a:spcPct val="150000"/>
                        </a:lnSpc>
                        <a:buNone/>
                      </a:pPr>
                      <a:r>
                        <a:rPr lang="zh-CN" altLang="en-US" sz="1800" b="1">
                          <a:solidFill>
                            <a:srgbClr val="C00000"/>
                          </a:solidFill>
                          <a:highlight>
                            <a:srgbClr val="DDEBF7"/>
                          </a:highlight>
                          <a:latin typeface="宋体" panose="02010600030101010101" pitchFamily="2" charset="-122"/>
                          <a:cs typeface="宋体" panose="02010600030101010101" pitchFamily="2" charset="-122"/>
                        </a:rPr>
                        <a:t>团购内容</a:t>
                      </a:r>
                      <a:endParaRPr lang="zh-CN" altLang="en-US" sz="1800" b="1">
                        <a:solidFill>
                          <a:srgbClr val="C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40386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ctr" fontAlgn="auto">
                        <a:lnSpc>
                          <a:spcPct val="150000"/>
                        </a:lnSpc>
                        <a:buNone/>
                      </a:pPr>
                      <a:r>
                        <a:rPr lang="zh-CN" altLang="en-US" sz="1800" b="1">
                          <a:solidFill>
                            <a:srgbClr val="C00000"/>
                          </a:solidFill>
                          <a:highlight>
                            <a:srgbClr val="DDEBF7"/>
                          </a:highlight>
                          <a:latin typeface="宋体" panose="02010600030101010101" pitchFamily="2" charset="-122"/>
                          <a:cs typeface="宋体" panose="02010600030101010101" pitchFamily="2" charset="-122"/>
                        </a:rPr>
                        <a:t>温馨提示</a:t>
                      </a:r>
                      <a:endParaRPr lang="zh-CN" altLang="en-US" sz="1800" b="1">
                        <a:solidFill>
                          <a:srgbClr val="C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r h="43053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时间数据</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gn="ctr" fontAlgn="auto">
                        <a:lnSpc>
                          <a:spcPct val="150000"/>
                        </a:lnSpc>
                        <a:buNone/>
                      </a:pPr>
                      <a:r>
                        <a:rPr lang="zh-CN" altLang="en-US" sz="1800" b="0">
                          <a:solidFill>
                            <a:srgbClr val="000000"/>
                          </a:solidFill>
                          <a:highlight>
                            <a:srgbClr val="DDEBF7"/>
                          </a:highlight>
                          <a:latin typeface="宋体" panose="02010600030101010101" pitchFamily="2" charset="-122"/>
                          <a:cs typeface="宋体" panose="02010600030101010101" pitchFamily="2" charset="-122"/>
                        </a:rPr>
                        <a:t>有效期</a:t>
                      </a:r>
                      <a:endParaRPr lang="zh-CN" altLang="en-US" sz="1800" b="0">
                        <a:solidFill>
                          <a:srgbClr val="000000"/>
                        </a:solidFill>
                        <a:highlight>
                          <a:srgbClr val="DDEBF7"/>
                        </a:highlight>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r>
            </a:tbl>
          </a:graphicData>
        </a:graphic>
      </p:graphicFrame>
      <p:sp>
        <p:nvSpPr>
          <p:cNvPr id="13" name="文本框 12"/>
          <p:cNvSpPr txBox="1"/>
          <p:nvPr/>
        </p:nvSpPr>
        <p:spPr>
          <a:xfrm>
            <a:off x="5507990" y="1477645"/>
            <a:ext cx="5581650" cy="5015865"/>
          </a:xfrm>
          <a:prstGeom prst="rect">
            <a:avLst/>
          </a:prstGeom>
          <a:noFill/>
        </p:spPr>
        <p:txBody>
          <a:bodyPr wrap="square" rtlCol="0" anchor="t">
            <a:spAutoFit/>
          </a:bodyPr>
          <a:lstStyle/>
          <a:p>
            <a:r>
              <a:rPr lang="en-US" altLang="zh-CN" sz="2000" dirty="0">
                <a:sym typeface="+mn-ea"/>
              </a:rPr>
              <a:t>1</a:t>
            </a:r>
            <a:r>
              <a:rPr lang="zh-CN" altLang="en-US" sz="2000" dirty="0">
                <a:sym typeface="+mn-ea"/>
              </a:rPr>
              <a:t>）评分</a:t>
            </a:r>
            <a:r>
              <a:rPr lang="en-US" altLang="zh-CN" sz="2000" dirty="0">
                <a:sym typeface="+mn-ea"/>
              </a:rPr>
              <a:t>&amp;</a:t>
            </a:r>
            <a:r>
              <a:rPr lang="zh-CN" altLang="en-US" sz="2000" dirty="0">
                <a:sym typeface="+mn-ea"/>
              </a:rPr>
              <a:t>评论数</a:t>
            </a:r>
            <a:r>
              <a:rPr lang="en-US" altLang="zh-CN" sz="2000" dirty="0">
                <a:sym typeface="+mn-ea"/>
              </a:rPr>
              <a:t>&amp;</a:t>
            </a:r>
            <a:r>
              <a:rPr lang="zh-CN" altLang="en-US" sz="2000" dirty="0">
                <a:sym typeface="+mn-ea"/>
              </a:rPr>
              <a:t>规格</a:t>
            </a:r>
            <a:r>
              <a:rPr lang="en-US" altLang="zh-CN" sz="2000" dirty="0">
                <a:sym typeface="+mn-ea"/>
              </a:rPr>
              <a:t>&amp;</a:t>
            </a:r>
            <a:r>
              <a:rPr lang="zh-CN" altLang="en-US" sz="2000" dirty="0">
                <a:sym typeface="+mn-ea"/>
              </a:rPr>
              <a:t>团购价格</a:t>
            </a:r>
            <a:r>
              <a:rPr lang="en-US" altLang="zh-CN" sz="2000" dirty="0">
                <a:sym typeface="+mn-ea"/>
              </a:rPr>
              <a:t>&amp;</a:t>
            </a:r>
            <a:r>
              <a:rPr lang="zh-CN" altLang="en-US" sz="2000" dirty="0">
                <a:sym typeface="+mn-ea"/>
              </a:rPr>
              <a:t>团购内容全部缺失，删除掉</a:t>
            </a:r>
            <a:r>
              <a:rPr lang="en-US" altLang="zh-CN" sz="2000" dirty="0">
                <a:sym typeface="+mn-ea"/>
              </a:rPr>
              <a:t>64</a:t>
            </a:r>
            <a:r>
              <a:rPr lang="zh-CN" altLang="en-US" sz="2000" dirty="0">
                <a:sym typeface="+mn-ea"/>
              </a:rPr>
              <a:t>条这样的“五无”的行。</a:t>
            </a:r>
            <a:endParaRPr lang="zh-CN" altLang="en-US" sz="2000" dirty="0">
              <a:sym typeface="+mn-ea"/>
            </a:endParaRPr>
          </a:p>
          <a:p>
            <a:endParaRPr lang="zh-CN" altLang="en-US" sz="2000" dirty="0">
              <a:sym typeface="+mn-ea"/>
            </a:endParaRPr>
          </a:p>
          <a:p>
            <a:r>
              <a:rPr lang="en-US" altLang="zh-CN" sz="2000" dirty="0">
                <a:sym typeface="+mn-ea"/>
              </a:rPr>
              <a:t>2</a:t>
            </a:r>
            <a:r>
              <a:rPr lang="zh-CN" altLang="en-US" sz="2000" dirty="0">
                <a:sym typeface="+mn-ea"/>
              </a:rPr>
              <a:t>）连续变量“评分”、“价格”的缺失数据  </a:t>
            </a:r>
            <a:r>
              <a:rPr lang="en-US" altLang="zh-CN" sz="2000" dirty="0">
                <a:sym typeface="+mn-ea"/>
              </a:rPr>
              <a:t>&lt;-  </a:t>
            </a:r>
            <a:r>
              <a:rPr lang="zh-CN" altLang="en-US" sz="2000" dirty="0">
                <a:sym typeface="+mn-ea"/>
              </a:rPr>
              <a:t>其他有效数据的均值</a:t>
            </a:r>
            <a:endParaRPr lang="zh-CN" altLang="en-US" sz="2000" dirty="0">
              <a:sym typeface="+mn-ea"/>
            </a:endParaRPr>
          </a:p>
          <a:p>
            <a:endParaRPr lang="zh-CN" altLang="en-US" sz="2000" dirty="0">
              <a:sym typeface="+mn-ea"/>
            </a:endParaRPr>
          </a:p>
          <a:p>
            <a:r>
              <a:rPr lang="en-US" altLang="zh-CN" sz="2000" dirty="0">
                <a:sym typeface="+mn-ea"/>
              </a:rPr>
              <a:t>3</a:t>
            </a:r>
            <a:r>
              <a:rPr lang="zh-CN" altLang="en-US" sz="2000" dirty="0">
                <a:sym typeface="+mn-ea"/>
              </a:rPr>
              <a:t>）连续变量“评论数”缺失数据 </a:t>
            </a:r>
            <a:r>
              <a:rPr lang="en-US" altLang="zh-CN" sz="2000" dirty="0">
                <a:sym typeface="+mn-ea"/>
              </a:rPr>
              <a:t>&lt;- 0</a:t>
            </a:r>
            <a:endParaRPr lang="en-US" altLang="zh-CN" sz="2000" dirty="0">
              <a:sym typeface="+mn-ea"/>
            </a:endParaRPr>
          </a:p>
          <a:p>
            <a:endParaRPr lang="en-US" altLang="zh-CN" sz="2000" dirty="0">
              <a:sym typeface="+mn-ea"/>
            </a:endParaRPr>
          </a:p>
          <a:p>
            <a:r>
              <a:rPr lang="en-US" altLang="zh-CN" sz="2000" dirty="0">
                <a:sym typeface="+mn-ea"/>
              </a:rPr>
              <a:t>4</a:t>
            </a:r>
            <a:r>
              <a:rPr lang="zh-CN" altLang="en-US" sz="2000" dirty="0">
                <a:sym typeface="+mn-ea"/>
              </a:rPr>
              <a:t>）分类变量“规格”缺失值</a:t>
            </a:r>
            <a:r>
              <a:rPr lang="en-US" altLang="zh-CN" sz="2000" dirty="0">
                <a:sym typeface="+mn-ea"/>
              </a:rPr>
              <a:t>&lt;-</a:t>
            </a:r>
            <a:r>
              <a:rPr lang="zh-CN" altLang="en-US" sz="2000" dirty="0">
                <a:sym typeface="+mn-ea"/>
              </a:rPr>
              <a:t>“一次”</a:t>
            </a:r>
            <a:endParaRPr lang="zh-CN" altLang="en-US" sz="2000" dirty="0">
              <a:sym typeface="+mn-ea"/>
            </a:endParaRPr>
          </a:p>
          <a:p>
            <a:endParaRPr lang="zh-CN" altLang="en-US" sz="2000" dirty="0">
              <a:sym typeface="+mn-ea"/>
            </a:endParaRPr>
          </a:p>
          <a:p>
            <a:r>
              <a:rPr lang="en-US" altLang="zh-CN" sz="2000" dirty="0">
                <a:sym typeface="+mn-ea"/>
              </a:rPr>
              <a:t>5</a:t>
            </a:r>
            <a:r>
              <a:rPr lang="zh-CN" altLang="en-US" sz="2000" dirty="0">
                <a:sym typeface="+mn-ea"/>
              </a:rPr>
              <a:t>）</a:t>
            </a:r>
            <a:r>
              <a:rPr lang="zh-CN" altLang="en-US" sz="2000" b="1" dirty="0">
                <a:sym typeface="+mn-ea"/>
              </a:rPr>
              <a:t>办卡的长度和次数：</a:t>
            </a:r>
            <a:r>
              <a:rPr lang="zh-CN" altLang="en-US" sz="2000" dirty="0">
                <a:sym typeface="+mn-ea"/>
              </a:rPr>
              <a:t>从“标题”，“团购内容”，“温馨提示”中提取“周卡”</a:t>
            </a:r>
            <a:r>
              <a:rPr lang="en-US" altLang="zh-CN" sz="2000" dirty="0">
                <a:sym typeface="+mn-ea"/>
              </a:rPr>
              <a:t>|</a:t>
            </a:r>
            <a:r>
              <a:rPr lang="zh-CN" altLang="en-US" sz="2000" dirty="0">
                <a:sym typeface="+mn-ea"/>
              </a:rPr>
              <a:t>“月卡”</a:t>
            </a:r>
            <a:r>
              <a:rPr lang="en-US" altLang="zh-CN" sz="2000" dirty="0">
                <a:sym typeface="+mn-ea"/>
              </a:rPr>
              <a:t>|</a:t>
            </a:r>
            <a:r>
              <a:rPr lang="zh-CN" altLang="en-US" sz="2000" dirty="0">
                <a:sym typeface="+mn-ea"/>
              </a:rPr>
              <a:t>“季卡”</a:t>
            </a:r>
            <a:r>
              <a:rPr lang="en-US" altLang="zh-CN" sz="2000" dirty="0">
                <a:sym typeface="+mn-ea"/>
              </a:rPr>
              <a:t>|</a:t>
            </a:r>
            <a:r>
              <a:rPr lang="zh-CN" altLang="en-US" sz="2000" dirty="0">
                <a:sym typeface="+mn-ea"/>
              </a:rPr>
              <a:t>“年卡”；规格中使用“小时”，“课”，“期”计数的样本，我们将其看作“一次”消费。</a:t>
            </a:r>
            <a:endParaRPr lang="zh-CN" altLang="en-US" sz="2000" dirty="0">
              <a:sym typeface="+mn-ea"/>
            </a:endParaRPr>
          </a:p>
          <a:p>
            <a:endParaRPr lang="zh-CN" altLang="en-US" sz="2000" dirty="0">
              <a:sym typeface="+mn-ea"/>
            </a:endParaRPr>
          </a:p>
        </p:txBody>
      </p:sp>
      <p:cxnSp>
        <p:nvCxnSpPr>
          <p:cNvPr id="12" name="直接箭头连接符 11"/>
          <p:cNvCxnSpPr/>
          <p:nvPr/>
        </p:nvCxnSpPr>
        <p:spPr>
          <a:xfrm flipH="1">
            <a:off x="4754880" y="4763770"/>
            <a:ext cx="845185" cy="9398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a:off x="4766310" y="4766310"/>
            <a:ext cx="821690" cy="58166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a:off x="4754880" y="4766310"/>
            <a:ext cx="833120" cy="100393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sld>
</file>

<file path=ppt/tags/tag1.xml><?xml version="1.0" encoding="utf-8"?>
<p:tagLst xmlns:p="http://schemas.openxmlformats.org/presentationml/2006/main">
  <p:tag name="KSO_WM_DOC_GUID" val="{4805a425-8ca6-4087-9143-ffacf559c70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3923</Words>
  <Application>WPS 演示</Application>
  <PresentationFormat>宽屏</PresentationFormat>
  <Paragraphs>1103</Paragraphs>
  <Slides>38</Slides>
  <Notes>38</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38</vt:i4>
      </vt:variant>
    </vt:vector>
  </HeadingPairs>
  <TitlesOfParts>
    <vt:vector size="48" baseType="lpstr">
      <vt:lpstr>Arial</vt:lpstr>
      <vt:lpstr>宋体</vt:lpstr>
      <vt:lpstr>Wingdings</vt:lpstr>
      <vt:lpstr>Geometr415 Blk BT</vt:lpstr>
      <vt:lpstr>Segoe UI Semibold</vt:lpstr>
      <vt:lpstr>Arial</vt:lpstr>
      <vt:lpstr>微软雅黑</vt:lpstr>
      <vt:lpstr>Arial Unicode MS</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cp:lastModifiedBy>HP</cp:lastModifiedBy>
  <cp:revision>175</cp:revision>
  <dcterms:created xsi:type="dcterms:W3CDTF">2019-04-01T04:02:00Z</dcterms:created>
  <dcterms:modified xsi:type="dcterms:W3CDTF">2019-04-01T12:35:13Z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2052-11.1.0.8527</vt:lpwstr>
  </property>
</Properties>
</file>